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31"/>
  </p:notesMasterIdLst>
  <p:sldIdLst>
    <p:sldId id="257" r:id="rId2"/>
    <p:sldId id="366" r:id="rId3"/>
    <p:sldId id="367" r:id="rId4"/>
    <p:sldId id="368" r:id="rId5"/>
    <p:sldId id="369" r:id="rId6"/>
    <p:sldId id="370" r:id="rId7"/>
    <p:sldId id="371" r:id="rId8"/>
    <p:sldId id="388" r:id="rId9"/>
    <p:sldId id="385" r:id="rId10"/>
    <p:sldId id="413" r:id="rId11"/>
    <p:sldId id="389" r:id="rId12"/>
    <p:sldId id="375" r:id="rId13"/>
    <p:sldId id="316" r:id="rId14"/>
    <p:sldId id="401" r:id="rId15"/>
    <p:sldId id="377" r:id="rId16"/>
    <p:sldId id="386" r:id="rId17"/>
    <p:sldId id="378" r:id="rId18"/>
    <p:sldId id="395" r:id="rId19"/>
    <p:sldId id="402" r:id="rId20"/>
    <p:sldId id="409" r:id="rId21"/>
    <p:sldId id="411" r:id="rId22"/>
    <p:sldId id="387" r:id="rId23"/>
    <p:sldId id="406" r:id="rId24"/>
    <p:sldId id="415" r:id="rId25"/>
    <p:sldId id="380" r:id="rId26"/>
    <p:sldId id="381" r:id="rId27"/>
    <p:sldId id="382" r:id="rId28"/>
    <p:sldId id="396" r:id="rId29"/>
    <p:sldId id="3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7C3"/>
    <a:srgbClr val="595959"/>
    <a:srgbClr val="1E3B6C"/>
    <a:srgbClr val="0087CB"/>
    <a:srgbClr val="1045B5"/>
    <a:srgbClr val="4C7B42"/>
    <a:srgbClr val="E0196B"/>
    <a:srgbClr val="1E439B"/>
    <a:srgbClr val="002060"/>
    <a:srgbClr val="B2D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246" autoAdjust="0"/>
  </p:normalViewPr>
  <p:slideViewPr>
    <p:cSldViewPr snapToGrid="0">
      <p:cViewPr varScale="1">
        <p:scale>
          <a:sx n="68" d="100"/>
          <a:sy n="68" d="100"/>
        </p:scale>
        <p:origin x="816"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54FC6-B208-49FD-98F6-DE626C102404}" type="doc">
      <dgm:prSet loTypeId="urn:microsoft.com/office/officeart/2005/8/layout/default" loCatId="list" qsTypeId="urn:microsoft.com/office/officeart/2005/8/quickstyle/simple5" qsCatId="simple" csTypeId="urn:microsoft.com/office/officeart/2005/8/colors/accent1_4" csCatId="accent1" phldr="1"/>
      <dgm:spPr/>
      <dgm:t>
        <a:bodyPr/>
        <a:lstStyle/>
        <a:p>
          <a:endParaRPr lang="en-US"/>
        </a:p>
      </dgm:t>
    </dgm:pt>
    <dgm:pt modelId="{2AB8AA97-D321-4453-812B-8CEEE1A06F85}">
      <dgm:prSet phldrT="[Text]" custT="1"/>
      <dgm:spPr/>
      <dgm:t>
        <a:bodyPr/>
        <a:lstStyle/>
        <a:p>
          <a:r>
            <a:rPr lang="en-US" sz="1800" b="1" dirty="0" smtClean="0">
              <a:effectLst/>
              <a:latin typeface="Times New Roman" panose="02020603050405020304" pitchFamily="18" charset="0"/>
              <a:ea typeface="Calibri" panose="020F0502020204030204" pitchFamily="34" charset="0"/>
              <a:cs typeface="Times New Roman" panose="02020603050405020304" pitchFamily="18" charset="0"/>
            </a:rPr>
            <a:t>Message from Secretary General</a:t>
          </a:r>
          <a:endParaRPr lang="en-US" sz="1800" b="1" dirty="0">
            <a:latin typeface="Times New Roman" panose="02020603050405020304" pitchFamily="18" charset="0"/>
            <a:cs typeface="Times New Roman" panose="02020603050405020304" pitchFamily="18" charset="0"/>
          </a:endParaRPr>
        </a:p>
      </dgm:t>
    </dgm:pt>
    <dgm:pt modelId="{8B2B9C78-04D2-474C-9BFD-D31BF139BD0E}" type="parTrans" cxnId="{D17C8C8D-E0A2-4DEB-870D-285202338161}">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3426F0DC-3386-4B5B-82AB-5B56A5803DC1}" type="sibTrans" cxnId="{D17C8C8D-E0A2-4DEB-870D-285202338161}">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604BD645-CADB-4892-82F5-FC60095EE4AF}">
      <dgm:prSet phldrT="[Text]" custT="1"/>
      <dgm:spPr/>
      <dgm:t>
        <a:bodyPr/>
        <a:lstStyle/>
        <a:p>
          <a:r>
            <a:rPr lang="en-US" sz="1800" b="1" smtClean="0">
              <a:latin typeface="Times New Roman" panose="02020603050405020304" pitchFamily="18" charset="0"/>
              <a:cs typeface="Times New Roman" panose="02020603050405020304" pitchFamily="18" charset="0"/>
            </a:rPr>
            <a:t>Country Context</a:t>
          </a:r>
          <a:endParaRPr lang="en-US" sz="1800" b="1" dirty="0">
            <a:latin typeface="Times New Roman" panose="02020603050405020304" pitchFamily="18" charset="0"/>
            <a:cs typeface="Times New Roman" panose="02020603050405020304" pitchFamily="18" charset="0"/>
          </a:endParaRPr>
        </a:p>
      </dgm:t>
    </dgm:pt>
    <dgm:pt modelId="{2FDF6A0E-72EE-4153-95F9-2AC2E175E4D3}" type="parTrans" cxnId="{E46C45D3-7FC5-4C12-80D5-B1D10986E653}">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DF47D65E-993C-47FA-8C73-C07824434081}" type="sibTrans" cxnId="{E46C45D3-7FC5-4C12-80D5-B1D10986E653}">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CED7B0B0-FA4C-417A-81F8-26759E84997C}">
      <dgm:prSet phldrT="[Tex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Who We are</a:t>
          </a:r>
          <a:endParaRPr lang="en-US" sz="1800" b="1" dirty="0">
            <a:latin typeface="Times New Roman" panose="02020603050405020304" pitchFamily="18" charset="0"/>
            <a:cs typeface="Times New Roman" panose="02020603050405020304" pitchFamily="18" charset="0"/>
          </a:endParaRPr>
        </a:p>
      </dgm:t>
    </dgm:pt>
    <dgm:pt modelId="{E41D7F5A-AFCE-40C7-A9E2-D74E2C8BE305}" type="parTrans" cxnId="{4F8D4F99-74B4-4620-8FFA-125EF1C3D7FA}">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2B0AA753-680D-48E8-AC9A-27E554776A75}" type="sibTrans" cxnId="{4F8D4F99-74B4-4620-8FFA-125EF1C3D7FA}">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CFA6E912-1B1A-43B2-A471-E433CEA46091}">
      <dgm:prSe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Geographic Intervention</a:t>
          </a:r>
          <a:endParaRPr lang="en-IN" sz="1800" b="1" dirty="0">
            <a:latin typeface="Times New Roman" panose="02020603050405020304" pitchFamily="18" charset="0"/>
            <a:cs typeface="Times New Roman" panose="02020603050405020304" pitchFamily="18" charset="0"/>
          </a:endParaRPr>
        </a:p>
      </dgm:t>
    </dgm:pt>
    <dgm:pt modelId="{CE1C286D-B548-4AA1-B875-FF8BC46E450F}" type="parTrans" cxnId="{772BAC15-C131-43C7-B7F5-D446DB7B73AB}">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9CDFEDE0-7D89-410A-B7FC-FDB7159FE9CC}" type="sibTrans" cxnId="{772BAC15-C131-43C7-B7F5-D446DB7B73AB}">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2CDD61A5-644F-4A7E-B4E8-BEAA47F5F119}">
      <dgm:prSe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Impact at Glance</a:t>
          </a:r>
          <a:endParaRPr lang="en-IN" sz="1800" b="1" dirty="0">
            <a:latin typeface="Times New Roman" panose="02020603050405020304" pitchFamily="18" charset="0"/>
            <a:cs typeface="Times New Roman" panose="02020603050405020304" pitchFamily="18" charset="0"/>
          </a:endParaRPr>
        </a:p>
      </dgm:t>
    </dgm:pt>
    <dgm:pt modelId="{7CCF5395-1BFD-4E75-A25A-C844F42DA6AA}" type="parTrans" cxnId="{BD4E8804-03DC-4F75-A27A-8500938C3A70}">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50FFF5B9-7C76-4FAA-B40E-7107FE05E6D3}" type="sibTrans" cxnId="{BD4E8804-03DC-4F75-A27A-8500938C3A70}">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DBDA8287-BD79-421D-AA3E-1CEFB1B87C58}">
      <dgm:prSet custT="1"/>
      <dgm:spPr/>
      <dgm:t>
        <a:bodyPr/>
        <a:lstStyle/>
        <a:p>
          <a:r>
            <a:rPr lang="en-US" sz="1800" b="1" dirty="0" smtClean="0">
              <a:latin typeface="Times New Roman" panose="02020603050405020304" pitchFamily="18" charset="0"/>
              <a:cs typeface="Times New Roman" panose="02020603050405020304" pitchFamily="18" charset="0"/>
            </a:rPr>
            <a:t>Focus Areas</a:t>
          </a:r>
          <a:endParaRPr lang="en-US" sz="1800" b="1" dirty="0">
            <a:latin typeface="Times New Roman" panose="02020603050405020304" pitchFamily="18" charset="0"/>
            <a:cs typeface="Times New Roman" panose="02020603050405020304" pitchFamily="18" charset="0"/>
          </a:endParaRPr>
        </a:p>
      </dgm:t>
    </dgm:pt>
    <dgm:pt modelId="{48FC9602-ADF5-47EA-80D6-7628A4DB224D}" type="parTrans" cxnId="{D95EA814-396C-44A9-9046-DB8A08AD8BE2}">
      <dgm:prSet/>
      <dgm:spPr/>
      <dgm:t>
        <a:bodyPr/>
        <a:lstStyle/>
        <a:p>
          <a:endParaRPr lang="en-US" sz="2400" b="1">
            <a:latin typeface="Times New Roman" panose="02020603050405020304" pitchFamily="18" charset="0"/>
            <a:cs typeface="Times New Roman" panose="02020603050405020304" pitchFamily="18" charset="0"/>
          </a:endParaRPr>
        </a:p>
      </dgm:t>
    </dgm:pt>
    <dgm:pt modelId="{0870CE4E-9B4A-4379-9C3F-44945F7AA753}" type="sibTrans" cxnId="{D95EA814-396C-44A9-9046-DB8A08AD8BE2}">
      <dgm:prSet/>
      <dgm:spPr/>
      <dgm:t>
        <a:bodyPr/>
        <a:lstStyle/>
        <a:p>
          <a:endParaRPr lang="en-US" sz="2400" b="1">
            <a:latin typeface="Times New Roman" panose="02020603050405020304" pitchFamily="18" charset="0"/>
            <a:cs typeface="Times New Roman" panose="02020603050405020304" pitchFamily="18" charset="0"/>
          </a:endParaRPr>
        </a:p>
      </dgm:t>
    </dgm:pt>
    <dgm:pt modelId="{6843DEA7-8CD6-4487-961F-F4D776A013B8}">
      <dgm:prSet custT="1"/>
      <dgm:spPr/>
      <dgm:t>
        <a:bodyPr/>
        <a:lstStyle/>
        <a:p>
          <a:r>
            <a:rPr lang="en-US" sz="1800" b="1" dirty="0" smtClean="0">
              <a:latin typeface="Times New Roman" panose="02020603050405020304" pitchFamily="18" charset="0"/>
              <a:cs typeface="Times New Roman" panose="02020603050405020304" pitchFamily="18" charset="0"/>
            </a:rPr>
            <a:t>Highlights 2020-21</a:t>
          </a:r>
          <a:endParaRPr lang="en-US" sz="1800" b="1" dirty="0">
            <a:latin typeface="Times New Roman" panose="02020603050405020304" pitchFamily="18" charset="0"/>
            <a:cs typeface="Times New Roman" panose="02020603050405020304" pitchFamily="18" charset="0"/>
          </a:endParaRPr>
        </a:p>
      </dgm:t>
    </dgm:pt>
    <dgm:pt modelId="{679E2FCA-A2A1-4DE1-8595-73AFD1A71007}" type="parTrans" cxnId="{4EABCB78-F98F-4E0F-9C2D-0CD9E3329C97}">
      <dgm:prSet/>
      <dgm:spPr/>
      <dgm:t>
        <a:bodyPr/>
        <a:lstStyle/>
        <a:p>
          <a:endParaRPr lang="en-US" sz="2400" b="1">
            <a:latin typeface="Times New Roman" panose="02020603050405020304" pitchFamily="18" charset="0"/>
            <a:cs typeface="Times New Roman" panose="02020603050405020304" pitchFamily="18" charset="0"/>
          </a:endParaRPr>
        </a:p>
      </dgm:t>
    </dgm:pt>
    <dgm:pt modelId="{06C50B43-C77A-45C2-8D57-F2AC26F537B8}" type="sibTrans" cxnId="{4EABCB78-F98F-4E0F-9C2D-0CD9E3329C97}">
      <dgm:prSet/>
      <dgm:spPr/>
      <dgm:t>
        <a:bodyPr/>
        <a:lstStyle/>
        <a:p>
          <a:endParaRPr lang="en-US" sz="2400" b="1">
            <a:latin typeface="Times New Roman" panose="02020603050405020304" pitchFamily="18" charset="0"/>
            <a:cs typeface="Times New Roman" panose="02020603050405020304" pitchFamily="18" charset="0"/>
          </a:endParaRPr>
        </a:p>
      </dgm:t>
    </dgm:pt>
    <dgm:pt modelId="{0299D358-1C7B-412D-B22A-9A7DC6854FB4}">
      <dgm:prSet custT="1"/>
      <dgm:spPr/>
      <dgm:t>
        <a:bodyPr/>
        <a:lstStyle/>
        <a:p>
          <a:r>
            <a:rPr lang="en-US" sz="1800" b="1" dirty="0" smtClean="0">
              <a:latin typeface="Times New Roman" panose="02020603050405020304" pitchFamily="18" charset="0"/>
              <a:cs typeface="Times New Roman" panose="02020603050405020304" pitchFamily="18" charset="0"/>
            </a:rPr>
            <a:t>Financial Review</a:t>
          </a:r>
          <a:endParaRPr lang="en-US" sz="1800" b="1" dirty="0">
            <a:latin typeface="Times New Roman" panose="02020603050405020304" pitchFamily="18" charset="0"/>
            <a:cs typeface="Times New Roman" panose="02020603050405020304" pitchFamily="18" charset="0"/>
          </a:endParaRPr>
        </a:p>
      </dgm:t>
    </dgm:pt>
    <dgm:pt modelId="{1EE59DE6-7835-40DC-BABD-866C0B5FB483}" type="parTrans" cxnId="{F52AE65D-FB36-4075-A11C-62707A3A7ACF}">
      <dgm:prSet/>
      <dgm:spPr/>
      <dgm:t>
        <a:bodyPr/>
        <a:lstStyle/>
        <a:p>
          <a:endParaRPr lang="en-US" sz="2400" b="1">
            <a:latin typeface="Times New Roman" panose="02020603050405020304" pitchFamily="18" charset="0"/>
            <a:cs typeface="Times New Roman" panose="02020603050405020304" pitchFamily="18" charset="0"/>
          </a:endParaRPr>
        </a:p>
      </dgm:t>
    </dgm:pt>
    <dgm:pt modelId="{99AA0A67-DB3A-4202-80A8-C85576759684}" type="sibTrans" cxnId="{F52AE65D-FB36-4075-A11C-62707A3A7ACF}">
      <dgm:prSet/>
      <dgm:spPr/>
      <dgm:t>
        <a:bodyPr/>
        <a:lstStyle/>
        <a:p>
          <a:endParaRPr lang="en-US" sz="2400" b="1">
            <a:latin typeface="Times New Roman" panose="02020603050405020304" pitchFamily="18" charset="0"/>
            <a:cs typeface="Times New Roman" panose="02020603050405020304" pitchFamily="18" charset="0"/>
          </a:endParaRPr>
        </a:p>
      </dgm:t>
    </dgm:pt>
    <dgm:pt modelId="{1EB46BEE-401D-4A78-A37B-6D762D236D49}">
      <dgm:prSet custT="1"/>
      <dgm:spPr/>
      <dgm:t>
        <a:bodyPr/>
        <a:lstStyle/>
        <a:p>
          <a:r>
            <a:rPr lang="en-US" sz="1800" b="1" dirty="0" smtClean="0">
              <a:latin typeface="Times New Roman" panose="02020603050405020304" pitchFamily="18" charset="0"/>
              <a:cs typeface="Times New Roman" panose="02020603050405020304" pitchFamily="18" charset="0"/>
            </a:rPr>
            <a:t>Our Partners</a:t>
          </a:r>
          <a:endParaRPr lang="en-US" sz="1800" b="1" dirty="0">
            <a:latin typeface="Times New Roman" panose="02020603050405020304" pitchFamily="18" charset="0"/>
            <a:cs typeface="Times New Roman" panose="02020603050405020304" pitchFamily="18" charset="0"/>
          </a:endParaRPr>
        </a:p>
      </dgm:t>
    </dgm:pt>
    <dgm:pt modelId="{C8E96E90-9616-4D4B-AC47-624688A5BA8C}" type="parTrans" cxnId="{5CACCE77-D9FE-483C-99E1-76E00447A78A}">
      <dgm:prSet/>
      <dgm:spPr/>
      <dgm:t>
        <a:bodyPr/>
        <a:lstStyle/>
        <a:p>
          <a:endParaRPr lang="en-US" sz="2400" b="1">
            <a:latin typeface="Times New Roman" panose="02020603050405020304" pitchFamily="18" charset="0"/>
            <a:cs typeface="Times New Roman" panose="02020603050405020304" pitchFamily="18" charset="0"/>
          </a:endParaRPr>
        </a:p>
      </dgm:t>
    </dgm:pt>
    <dgm:pt modelId="{BCEC7393-D129-489C-9E72-1C2D61C607D6}" type="sibTrans" cxnId="{5CACCE77-D9FE-483C-99E1-76E00447A78A}">
      <dgm:prSet/>
      <dgm:spPr/>
      <dgm:t>
        <a:bodyPr/>
        <a:lstStyle/>
        <a:p>
          <a:endParaRPr lang="en-US" sz="2400" b="1">
            <a:latin typeface="Times New Roman" panose="02020603050405020304" pitchFamily="18" charset="0"/>
            <a:cs typeface="Times New Roman" panose="02020603050405020304" pitchFamily="18" charset="0"/>
          </a:endParaRPr>
        </a:p>
      </dgm:t>
    </dgm:pt>
    <dgm:pt modelId="{AAF15C01-C1A3-4692-9150-007AE1EF5E35}">
      <dgm:prSet custT="1"/>
      <dgm:spPr/>
      <dgm:t>
        <a:bodyPr/>
        <a:lstStyle/>
        <a:p>
          <a:r>
            <a:rPr lang="en-US" sz="1800" b="1" dirty="0" smtClean="0">
              <a:latin typeface="Times New Roman" panose="02020603050405020304" pitchFamily="18" charset="0"/>
              <a:cs typeface="Times New Roman" panose="02020603050405020304" pitchFamily="18" charset="0"/>
            </a:rPr>
            <a:t>HRO Nepal Contribution in SDG Goals</a:t>
          </a:r>
          <a:endParaRPr lang="en-US" sz="1800" b="1" dirty="0">
            <a:latin typeface="Times New Roman" panose="02020603050405020304" pitchFamily="18" charset="0"/>
            <a:cs typeface="Times New Roman" panose="02020603050405020304" pitchFamily="18" charset="0"/>
          </a:endParaRPr>
        </a:p>
      </dgm:t>
    </dgm:pt>
    <dgm:pt modelId="{94F21CF9-D231-4544-BC8C-C1DA8C9FBAB9}" type="parTrans" cxnId="{1A0D9901-7AC4-47BA-BF4E-DC0581A7D832}">
      <dgm:prSet/>
      <dgm:spPr/>
      <dgm:t>
        <a:bodyPr/>
        <a:lstStyle/>
        <a:p>
          <a:endParaRPr lang="en-US" sz="2400" b="1">
            <a:latin typeface="Times New Roman" panose="02020603050405020304" pitchFamily="18" charset="0"/>
            <a:cs typeface="Times New Roman" panose="02020603050405020304" pitchFamily="18" charset="0"/>
          </a:endParaRPr>
        </a:p>
      </dgm:t>
    </dgm:pt>
    <dgm:pt modelId="{52597A24-4F79-45D3-A56A-F802DE4CED24}" type="sibTrans" cxnId="{1A0D9901-7AC4-47BA-BF4E-DC0581A7D832}">
      <dgm:prSet/>
      <dgm:spPr/>
      <dgm:t>
        <a:bodyPr/>
        <a:lstStyle/>
        <a:p>
          <a:endParaRPr lang="en-US" sz="2400" b="1">
            <a:latin typeface="Times New Roman" panose="02020603050405020304" pitchFamily="18" charset="0"/>
            <a:cs typeface="Times New Roman" panose="02020603050405020304" pitchFamily="18" charset="0"/>
          </a:endParaRPr>
        </a:p>
      </dgm:t>
    </dgm:pt>
    <dgm:pt modelId="{7E9DC512-0761-4604-8101-DEBDE553361D}" type="pres">
      <dgm:prSet presAssocID="{DCD54FC6-B208-49FD-98F6-DE626C102404}" presName="diagram" presStyleCnt="0">
        <dgm:presLayoutVars>
          <dgm:dir/>
          <dgm:resizeHandles val="exact"/>
        </dgm:presLayoutVars>
      </dgm:prSet>
      <dgm:spPr/>
      <dgm:t>
        <a:bodyPr/>
        <a:lstStyle/>
        <a:p>
          <a:endParaRPr lang="en-US"/>
        </a:p>
      </dgm:t>
    </dgm:pt>
    <dgm:pt modelId="{284178BA-26C3-457F-9B0E-CECB75ECE3AA}" type="pres">
      <dgm:prSet presAssocID="{2AB8AA97-D321-4453-812B-8CEEE1A06F85}" presName="node" presStyleLbl="node1" presStyleIdx="0" presStyleCnt="10">
        <dgm:presLayoutVars>
          <dgm:bulletEnabled val="1"/>
        </dgm:presLayoutVars>
      </dgm:prSet>
      <dgm:spPr/>
      <dgm:t>
        <a:bodyPr/>
        <a:lstStyle/>
        <a:p>
          <a:endParaRPr lang="en-US"/>
        </a:p>
      </dgm:t>
    </dgm:pt>
    <dgm:pt modelId="{7681E7D7-DCB7-43ED-B560-B76B727A051F}" type="pres">
      <dgm:prSet presAssocID="{3426F0DC-3386-4B5B-82AB-5B56A5803DC1}" presName="sibTrans" presStyleCnt="0"/>
      <dgm:spPr/>
      <dgm:t>
        <a:bodyPr/>
        <a:lstStyle/>
        <a:p>
          <a:endParaRPr lang="en-US"/>
        </a:p>
      </dgm:t>
    </dgm:pt>
    <dgm:pt modelId="{009CA7D4-F719-4A21-9E81-E73632FEDC19}" type="pres">
      <dgm:prSet presAssocID="{604BD645-CADB-4892-82F5-FC60095EE4AF}" presName="node" presStyleLbl="node1" presStyleIdx="1" presStyleCnt="10">
        <dgm:presLayoutVars>
          <dgm:bulletEnabled val="1"/>
        </dgm:presLayoutVars>
      </dgm:prSet>
      <dgm:spPr/>
      <dgm:t>
        <a:bodyPr/>
        <a:lstStyle/>
        <a:p>
          <a:endParaRPr lang="en-US"/>
        </a:p>
      </dgm:t>
    </dgm:pt>
    <dgm:pt modelId="{58D12AE2-5D3D-4385-AE0D-E7DDCECF8FA8}" type="pres">
      <dgm:prSet presAssocID="{DF47D65E-993C-47FA-8C73-C07824434081}" presName="sibTrans" presStyleCnt="0"/>
      <dgm:spPr/>
      <dgm:t>
        <a:bodyPr/>
        <a:lstStyle/>
        <a:p>
          <a:endParaRPr lang="en-US"/>
        </a:p>
      </dgm:t>
    </dgm:pt>
    <dgm:pt modelId="{179B570F-F6C1-4503-959A-9C10247EBFF9}" type="pres">
      <dgm:prSet presAssocID="{CED7B0B0-FA4C-417A-81F8-26759E84997C}" presName="node" presStyleLbl="node1" presStyleIdx="2" presStyleCnt="10">
        <dgm:presLayoutVars>
          <dgm:bulletEnabled val="1"/>
        </dgm:presLayoutVars>
      </dgm:prSet>
      <dgm:spPr/>
      <dgm:t>
        <a:bodyPr/>
        <a:lstStyle/>
        <a:p>
          <a:endParaRPr lang="en-US"/>
        </a:p>
      </dgm:t>
    </dgm:pt>
    <dgm:pt modelId="{9278C441-8131-4DD0-9847-9A4DC0136EB1}" type="pres">
      <dgm:prSet presAssocID="{2B0AA753-680D-48E8-AC9A-27E554776A75}" presName="sibTrans" presStyleCnt="0"/>
      <dgm:spPr/>
      <dgm:t>
        <a:bodyPr/>
        <a:lstStyle/>
        <a:p>
          <a:endParaRPr lang="en-US"/>
        </a:p>
      </dgm:t>
    </dgm:pt>
    <dgm:pt modelId="{711F5196-F563-402C-AC48-1E7507A69231}" type="pres">
      <dgm:prSet presAssocID="{2CDD61A5-644F-4A7E-B4E8-BEAA47F5F119}" presName="node" presStyleLbl="node1" presStyleIdx="3" presStyleCnt="10">
        <dgm:presLayoutVars>
          <dgm:bulletEnabled val="1"/>
        </dgm:presLayoutVars>
      </dgm:prSet>
      <dgm:spPr/>
      <dgm:t>
        <a:bodyPr/>
        <a:lstStyle/>
        <a:p>
          <a:endParaRPr lang="en-US"/>
        </a:p>
      </dgm:t>
    </dgm:pt>
    <dgm:pt modelId="{9ABA261E-7F5A-45AE-90C7-8EAF570C0E30}" type="pres">
      <dgm:prSet presAssocID="{50FFF5B9-7C76-4FAA-B40E-7107FE05E6D3}" presName="sibTrans" presStyleCnt="0"/>
      <dgm:spPr/>
      <dgm:t>
        <a:bodyPr/>
        <a:lstStyle/>
        <a:p>
          <a:endParaRPr lang="en-US"/>
        </a:p>
      </dgm:t>
    </dgm:pt>
    <dgm:pt modelId="{BDE0D407-574C-4363-96A4-C73F0790D138}" type="pres">
      <dgm:prSet presAssocID="{CFA6E912-1B1A-43B2-A471-E433CEA46091}" presName="node" presStyleLbl="node1" presStyleIdx="4" presStyleCnt="10">
        <dgm:presLayoutVars>
          <dgm:bulletEnabled val="1"/>
        </dgm:presLayoutVars>
      </dgm:prSet>
      <dgm:spPr/>
      <dgm:t>
        <a:bodyPr/>
        <a:lstStyle/>
        <a:p>
          <a:endParaRPr lang="en-US"/>
        </a:p>
      </dgm:t>
    </dgm:pt>
    <dgm:pt modelId="{3491097C-1FB7-412B-9A24-50972D62CB3D}" type="pres">
      <dgm:prSet presAssocID="{9CDFEDE0-7D89-410A-B7FC-FDB7159FE9CC}" presName="sibTrans" presStyleCnt="0"/>
      <dgm:spPr/>
      <dgm:t>
        <a:bodyPr/>
        <a:lstStyle/>
        <a:p>
          <a:endParaRPr lang="en-US"/>
        </a:p>
      </dgm:t>
    </dgm:pt>
    <dgm:pt modelId="{4608D1D0-8F06-41C0-B6FE-35D67B69250D}" type="pres">
      <dgm:prSet presAssocID="{DBDA8287-BD79-421D-AA3E-1CEFB1B87C58}" presName="node" presStyleLbl="node1" presStyleIdx="5" presStyleCnt="10">
        <dgm:presLayoutVars>
          <dgm:bulletEnabled val="1"/>
        </dgm:presLayoutVars>
      </dgm:prSet>
      <dgm:spPr/>
      <dgm:t>
        <a:bodyPr/>
        <a:lstStyle/>
        <a:p>
          <a:endParaRPr lang="en-US"/>
        </a:p>
      </dgm:t>
    </dgm:pt>
    <dgm:pt modelId="{18CF90D7-574B-4590-9FFB-2BAE94188904}" type="pres">
      <dgm:prSet presAssocID="{0870CE4E-9B4A-4379-9C3F-44945F7AA753}" presName="sibTrans" presStyleCnt="0"/>
      <dgm:spPr/>
      <dgm:t>
        <a:bodyPr/>
        <a:lstStyle/>
        <a:p>
          <a:endParaRPr lang="en-US"/>
        </a:p>
      </dgm:t>
    </dgm:pt>
    <dgm:pt modelId="{4184F5EA-E361-431A-8321-35329A8DD7F9}" type="pres">
      <dgm:prSet presAssocID="{6843DEA7-8CD6-4487-961F-F4D776A013B8}" presName="node" presStyleLbl="node1" presStyleIdx="6" presStyleCnt="10">
        <dgm:presLayoutVars>
          <dgm:bulletEnabled val="1"/>
        </dgm:presLayoutVars>
      </dgm:prSet>
      <dgm:spPr/>
      <dgm:t>
        <a:bodyPr/>
        <a:lstStyle/>
        <a:p>
          <a:endParaRPr lang="en-US"/>
        </a:p>
      </dgm:t>
    </dgm:pt>
    <dgm:pt modelId="{FAE3A682-CE04-487B-9111-EADF6A9BC9E5}" type="pres">
      <dgm:prSet presAssocID="{06C50B43-C77A-45C2-8D57-F2AC26F537B8}" presName="sibTrans" presStyleCnt="0"/>
      <dgm:spPr/>
      <dgm:t>
        <a:bodyPr/>
        <a:lstStyle/>
        <a:p>
          <a:endParaRPr lang="en-US"/>
        </a:p>
      </dgm:t>
    </dgm:pt>
    <dgm:pt modelId="{875812A1-F196-4FB7-85AE-55D4A71EACBD}" type="pres">
      <dgm:prSet presAssocID="{0299D358-1C7B-412D-B22A-9A7DC6854FB4}" presName="node" presStyleLbl="node1" presStyleIdx="7" presStyleCnt="10">
        <dgm:presLayoutVars>
          <dgm:bulletEnabled val="1"/>
        </dgm:presLayoutVars>
      </dgm:prSet>
      <dgm:spPr/>
      <dgm:t>
        <a:bodyPr/>
        <a:lstStyle/>
        <a:p>
          <a:endParaRPr lang="en-US"/>
        </a:p>
      </dgm:t>
    </dgm:pt>
    <dgm:pt modelId="{4B5FE1A9-4864-46F5-96E0-D009D26789D3}" type="pres">
      <dgm:prSet presAssocID="{99AA0A67-DB3A-4202-80A8-C85576759684}" presName="sibTrans" presStyleCnt="0"/>
      <dgm:spPr/>
      <dgm:t>
        <a:bodyPr/>
        <a:lstStyle/>
        <a:p>
          <a:endParaRPr lang="en-US"/>
        </a:p>
      </dgm:t>
    </dgm:pt>
    <dgm:pt modelId="{0B842598-1EB4-4235-92A7-664DA73FB512}" type="pres">
      <dgm:prSet presAssocID="{1EB46BEE-401D-4A78-A37B-6D762D236D49}" presName="node" presStyleLbl="node1" presStyleIdx="8" presStyleCnt="10">
        <dgm:presLayoutVars>
          <dgm:bulletEnabled val="1"/>
        </dgm:presLayoutVars>
      </dgm:prSet>
      <dgm:spPr/>
      <dgm:t>
        <a:bodyPr/>
        <a:lstStyle/>
        <a:p>
          <a:endParaRPr lang="en-US"/>
        </a:p>
      </dgm:t>
    </dgm:pt>
    <dgm:pt modelId="{66752064-115C-494D-A062-0D13BBF9E812}" type="pres">
      <dgm:prSet presAssocID="{BCEC7393-D129-489C-9E72-1C2D61C607D6}" presName="sibTrans" presStyleCnt="0"/>
      <dgm:spPr/>
      <dgm:t>
        <a:bodyPr/>
        <a:lstStyle/>
        <a:p>
          <a:endParaRPr lang="en-US"/>
        </a:p>
      </dgm:t>
    </dgm:pt>
    <dgm:pt modelId="{D1933D5A-DF63-4E81-8592-F2DA9DB29FB1}" type="pres">
      <dgm:prSet presAssocID="{AAF15C01-C1A3-4692-9150-007AE1EF5E35}" presName="node" presStyleLbl="node1" presStyleIdx="9" presStyleCnt="10">
        <dgm:presLayoutVars>
          <dgm:bulletEnabled val="1"/>
        </dgm:presLayoutVars>
      </dgm:prSet>
      <dgm:spPr/>
      <dgm:t>
        <a:bodyPr/>
        <a:lstStyle/>
        <a:p>
          <a:endParaRPr lang="en-US"/>
        </a:p>
      </dgm:t>
    </dgm:pt>
  </dgm:ptLst>
  <dgm:cxnLst>
    <dgm:cxn modelId="{D95EA814-396C-44A9-9046-DB8A08AD8BE2}" srcId="{DCD54FC6-B208-49FD-98F6-DE626C102404}" destId="{DBDA8287-BD79-421D-AA3E-1CEFB1B87C58}" srcOrd="5" destOrd="0" parTransId="{48FC9602-ADF5-47EA-80D6-7628A4DB224D}" sibTransId="{0870CE4E-9B4A-4379-9C3F-44945F7AA753}"/>
    <dgm:cxn modelId="{5CACCE77-D9FE-483C-99E1-76E00447A78A}" srcId="{DCD54FC6-B208-49FD-98F6-DE626C102404}" destId="{1EB46BEE-401D-4A78-A37B-6D762D236D49}" srcOrd="8" destOrd="0" parTransId="{C8E96E90-9616-4D4B-AC47-624688A5BA8C}" sibTransId="{BCEC7393-D129-489C-9E72-1C2D61C607D6}"/>
    <dgm:cxn modelId="{2E0EDB43-55B4-4C7D-8C5A-DCF0D2327973}" type="presOf" srcId="{CFA6E912-1B1A-43B2-A471-E433CEA46091}" destId="{BDE0D407-574C-4363-96A4-C73F0790D138}" srcOrd="0" destOrd="0" presId="urn:microsoft.com/office/officeart/2005/8/layout/default"/>
    <dgm:cxn modelId="{57A72469-AA2A-419C-8B2F-2F7D6A154593}" type="presOf" srcId="{CED7B0B0-FA4C-417A-81F8-26759E84997C}" destId="{179B570F-F6C1-4503-959A-9C10247EBFF9}" srcOrd="0" destOrd="0" presId="urn:microsoft.com/office/officeart/2005/8/layout/default"/>
    <dgm:cxn modelId="{4D2A1394-A519-4CB2-805C-834C87A3F89A}" type="presOf" srcId="{2AB8AA97-D321-4453-812B-8CEEE1A06F85}" destId="{284178BA-26C3-457F-9B0E-CECB75ECE3AA}" srcOrd="0" destOrd="0" presId="urn:microsoft.com/office/officeart/2005/8/layout/default"/>
    <dgm:cxn modelId="{8FF8D676-E902-4E2F-9723-ADB36B0C8531}" type="presOf" srcId="{1EB46BEE-401D-4A78-A37B-6D762D236D49}" destId="{0B842598-1EB4-4235-92A7-664DA73FB512}" srcOrd="0" destOrd="0" presId="urn:microsoft.com/office/officeart/2005/8/layout/default"/>
    <dgm:cxn modelId="{1A0D9901-7AC4-47BA-BF4E-DC0581A7D832}" srcId="{DCD54FC6-B208-49FD-98F6-DE626C102404}" destId="{AAF15C01-C1A3-4692-9150-007AE1EF5E35}" srcOrd="9" destOrd="0" parTransId="{94F21CF9-D231-4544-BC8C-C1DA8C9FBAB9}" sibTransId="{52597A24-4F79-45D3-A56A-F802DE4CED24}"/>
    <dgm:cxn modelId="{4F8D4F99-74B4-4620-8FFA-125EF1C3D7FA}" srcId="{DCD54FC6-B208-49FD-98F6-DE626C102404}" destId="{CED7B0B0-FA4C-417A-81F8-26759E84997C}" srcOrd="2" destOrd="0" parTransId="{E41D7F5A-AFCE-40C7-A9E2-D74E2C8BE305}" sibTransId="{2B0AA753-680D-48E8-AC9A-27E554776A75}"/>
    <dgm:cxn modelId="{E46C45D3-7FC5-4C12-80D5-B1D10986E653}" srcId="{DCD54FC6-B208-49FD-98F6-DE626C102404}" destId="{604BD645-CADB-4892-82F5-FC60095EE4AF}" srcOrd="1" destOrd="0" parTransId="{2FDF6A0E-72EE-4153-95F9-2AC2E175E4D3}" sibTransId="{DF47D65E-993C-47FA-8C73-C07824434081}"/>
    <dgm:cxn modelId="{E1B08556-BDE1-4886-B8E3-21C9E9898E1E}" type="presOf" srcId="{DCD54FC6-B208-49FD-98F6-DE626C102404}" destId="{7E9DC512-0761-4604-8101-DEBDE553361D}" srcOrd="0" destOrd="0" presId="urn:microsoft.com/office/officeart/2005/8/layout/default"/>
    <dgm:cxn modelId="{772BAC15-C131-43C7-B7F5-D446DB7B73AB}" srcId="{DCD54FC6-B208-49FD-98F6-DE626C102404}" destId="{CFA6E912-1B1A-43B2-A471-E433CEA46091}" srcOrd="4" destOrd="0" parTransId="{CE1C286D-B548-4AA1-B875-FF8BC46E450F}" sibTransId="{9CDFEDE0-7D89-410A-B7FC-FDB7159FE9CC}"/>
    <dgm:cxn modelId="{DD6206F3-C4EE-4D7B-91EF-674BFB3CAE38}" type="presOf" srcId="{604BD645-CADB-4892-82F5-FC60095EE4AF}" destId="{009CA7D4-F719-4A21-9E81-E73632FEDC19}" srcOrd="0" destOrd="0" presId="urn:microsoft.com/office/officeart/2005/8/layout/default"/>
    <dgm:cxn modelId="{D17C8C8D-E0A2-4DEB-870D-285202338161}" srcId="{DCD54FC6-B208-49FD-98F6-DE626C102404}" destId="{2AB8AA97-D321-4453-812B-8CEEE1A06F85}" srcOrd="0" destOrd="0" parTransId="{8B2B9C78-04D2-474C-9BFD-D31BF139BD0E}" sibTransId="{3426F0DC-3386-4B5B-82AB-5B56A5803DC1}"/>
    <dgm:cxn modelId="{544C9F16-B521-4C9A-8257-DA11EC2FDF96}" type="presOf" srcId="{AAF15C01-C1A3-4692-9150-007AE1EF5E35}" destId="{D1933D5A-DF63-4E81-8592-F2DA9DB29FB1}" srcOrd="0" destOrd="0" presId="urn:microsoft.com/office/officeart/2005/8/layout/default"/>
    <dgm:cxn modelId="{86249051-FC2F-46A3-A7F0-564A283CEDCF}" type="presOf" srcId="{2CDD61A5-644F-4A7E-B4E8-BEAA47F5F119}" destId="{711F5196-F563-402C-AC48-1E7507A69231}" srcOrd="0" destOrd="0" presId="urn:microsoft.com/office/officeart/2005/8/layout/default"/>
    <dgm:cxn modelId="{4EABCB78-F98F-4E0F-9C2D-0CD9E3329C97}" srcId="{DCD54FC6-B208-49FD-98F6-DE626C102404}" destId="{6843DEA7-8CD6-4487-961F-F4D776A013B8}" srcOrd="6" destOrd="0" parTransId="{679E2FCA-A2A1-4DE1-8595-73AFD1A71007}" sibTransId="{06C50B43-C77A-45C2-8D57-F2AC26F537B8}"/>
    <dgm:cxn modelId="{F52AE65D-FB36-4075-A11C-62707A3A7ACF}" srcId="{DCD54FC6-B208-49FD-98F6-DE626C102404}" destId="{0299D358-1C7B-412D-B22A-9A7DC6854FB4}" srcOrd="7" destOrd="0" parTransId="{1EE59DE6-7835-40DC-BABD-866C0B5FB483}" sibTransId="{99AA0A67-DB3A-4202-80A8-C85576759684}"/>
    <dgm:cxn modelId="{B16C2716-4A18-4951-97B7-9AABFF5E8F2F}" type="presOf" srcId="{6843DEA7-8CD6-4487-961F-F4D776A013B8}" destId="{4184F5EA-E361-431A-8321-35329A8DD7F9}" srcOrd="0" destOrd="0" presId="urn:microsoft.com/office/officeart/2005/8/layout/default"/>
    <dgm:cxn modelId="{7D4A8363-AA7C-4610-94DE-80D32050F5D6}" type="presOf" srcId="{0299D358-1C7B-412D-B22A-9A7DC6854FB4}" destId="{875812A1-F196-4FB7-85AE-55D4A71EACBD}" srcOrd="0" destOrd="0" presId="urn:microsoft.com/office/officeart/2005/8/layout/default"/>
    <dgm:cxn modelId="{E0C14DDD-A955-4355-817A-0C8EF7AFE6C1}" type="presOf" srcId="{DBDA8287-BD79-421D-AA3E-1CEFB1B87C58}" destId="{4608D1D0-8F06-41C0-B6FE-35D67B69250D}" srcOrd="0" destOrd="0" presId="urn:microsoft.com/office/officeart/2005/8/layout/default"/>
    <dgm:cxn modelId="{BD4E8804-03DC-4F75-A27A-8500938C3A70}" srcId="{DCD54FC6-B208-49FD-98F6-DE626C102404}" destId="{2CDD61A5-644F-4A7E-B4E8-BEAA47F5F119}" srcOrd="3" destOrd="0" parTransId="{7CCF5395-1BFD-4E75-A25A-C844F42DA6AA}" sibTransId="{50FFF5B9-7C76-4FAA-B40E-7107FE05E6D3}"/>
    <dgm:cxn modelId="{1CBB31EF-87D6-4A9D-B277-1C93A93EB542}" type="presParOf" srcId="{7E9DC512-0761-4604-8101-DEBDE553361D}" destId="{284178BA-26C3-457F-9B0E-CECB75ECE3AA}" srcOrd="0" destOrd="0" presId="urn:microsoft.com/office/officeart/2005/8/layout/default"/>
    <dgm:cxn modelId="{44005172-6F28-491D-BA54-189C5424F8FE}" type="presParOf" srcId="{7E9DC512-0761-4604-8101-DEBDE553361D}" destId="{7681E7D7-DCB7-43ED-B560-B76B727A051F}" srcOrd="1" destOrd="0" presId="urn:microsoft.com/office/officeart/2005/8/layout/default"/>
    <dgm:cxn modelId="{DDABBE5B-B2A9-40C7-82A4-F89E8BE3ABBC}" type="presParOf" srcId="{7E9DC512-0761-4604-8101-DEBDE553361D}" destId="{009CA7D4-F719-4A21-9E81-E73632FEDC19}" srcOrd="2" destOrd="0" presId="urn:microsoft.com/office/officeart/2005/8/layout/default"/>
    <dgm:cxn modelId="{A72EAA1A-7921-41A5-9854-3794BAAC673A}" type="presParOf" srcId="{7E9DC512-0761-4604-8101-DEBDE553361D}" destId="{58D12AE2-5D3D-4385-AE0D-E7DDCECF8FA8}" srcOrd="3" destOrd="0" presId="urn:microsoft.com/office/officeart/2005/8/layout/default"/>
    <dgm:cxn modelId="{BF489640-1BD0-4946-B2DC-C76266597ED2}" type="presParOf" srcId="{7E9DC512-0761-4604-8101-DEBDE553361D}" destId="{179B570F-F6C1-4503-959A-9C10247EBFF9}" srcOrd="4" destOrd="0" presId="urn:microsoft.com/office/officeart/2005/8/layout/default"/>
    <dgm:cxn modelId="{6A50A357-37ED-46D7-A26E-1000B5C8E4D0}" type="presParOf" srcId="{7E9DC512-0761-4604-8101-DEBDE553361D}" destId="{9278C441-8131-4DD0-9847-9A4DC0136EB1}" srcOrd="5" destOrd="0" presId="urn:microsoft.com/office/officeart/2005/8/layout/default"/>
    <dgm:cxn modelId="{D8948064-57CD-47CB-9BB2-96C465D1A142}" type="presParOf" srcId="{7E9DC512-0761-4604-8101-DEBDE553361D}" destId="{711F5196-F563-402C-AC48-1E7507A69231}" srcOrd="6" destOrd="0" presId="urn:microsoft.com/office/officeart/2005/8/layout/default"/>
    <dgm:cxn modelId="{1A0583A6-B5AB-4A19-8461-470E01143356}" type="presParOf" srcId="{7E9DC512-0761-4604-8101-DEBDE553361D}" destId="{9ABA261E-7F5A-45AE-90C7-8EAF570C0E30}" srcOrd="7" destOrd="0" presId="urn:microsoft.com/office/officeart/2005/8/layout/default"/>
    <dgm:cxn modelId="{93510DBE-D94B-49F7-A5D8-756DD2621A47}" type="presParOf" srcId="{7E9DC512-0761-4604-8101-DEBDE553361D}" destId="{BDE0D407-574C-4363-96A4-C73F0790D138}" srcOrd="8" destOrd="0" presId="urn:microsoft.com/office/officeart/2005/8/layout/default"/>
    <dgm:cxn modelId="{0D4B6E26-1D66-434A-B214-862C19EFF843}" type="presParOf" srcId="{7E9DC512-0761-4604-8101-DEBDE553361D}" destId="{3491097C-1FB7-412B-9A24-50972D62CB3D}" srcOrd="9" destOrd="0" presId="urn:microsoft.com/office/officeart/2005/8/layout/default"/>
    <dgm:cxn modelId="{85D02A2C-EC69-4DFA-9C1A-7FEC9F18F75B}" type="presParOf" srcId="{7E9DC512-0761-4604-8101-DEBDE553361D}" destId="{4608D1D0-8F06-41C0-B6FE-35D67B69250D}" srcOrd="10" destOrd="0" presId="urn:microsoft.com/office/officeart/2005/8/layout/default"/>
    <dgm:cxn modelId="{0E3B04DF-7A96-4B90-AABA-217D8C3C3480}" type="presParOf" srcId="{7E9DC512-0761-4604-8101-DEBDE553361D}" destId="{18CF90D7-574B-4590-9FFB-2BAE94188904}" srcOrd="11" destOrd="0" presId="urn:microsoft.com/office/officeart/2005/8/layout/default"/>
    <dgm:cxn modelId="{33F03A8A-46EB-440C-80D7-FFCB5402CB68}" type="presParOf" srcId="{7E9DC512-0761-4604-8101-DEBDE553361D}" destId="{4184F5EA-E361-431A-8321-35329A8DD7F9}" srcOrd="12" destOrd="0" presId="urn:microsoft.com/office/officeart/2005/8/layout/default"/>
    <dgm:cxn modelId="{B6F13EEC-C6DC-48B1-9771-16F791C3C561}" type="presParOf" srcId="{7E9DC512-0761-4604-8101-DEBDE553361D}" destId="{FAE3A682-CE04-487B-9111-EADF6A9BC9E5}" srcOrd="13" destOrd="0" presId="urn:microsoft.com/office/officeart/2005/8/layout/default"/>
    <dgm:cxn modelId="{1C6014B1-D96D-4117-A722-8B1AE3F9EA96}" type="presParOf" srcId="{7E9DC512-0761-4604-8101-DEBDE553361D}" destId="{875812A1-F196-4FB7-85AE-55D4A71EACBD}" srcOrd="14" destOrd="0" presId="urn:microsoft.com/office/officeart/2005/8/layout/default"/>
    <dgm:cxn modelId="{F928911E-3AA6-45CA-A08E-051323554E8C}" type="presParOf" srcId="{7E9DC512-0761-4604-8101-DEBDE553361D}" destId="{4B5FE1A9-4864-46F5-96E0-D009D26789D3}" srcOrd="15" destOrd="0" presId="urn:microsoft.com/office/officeart/2005/8/layout/default"/>
    <dgm:cxn modelId="{A390C9CE-5609-4C78-B3CB-4C73D392A7B3}" type="presParOf" srcId="{7E9DC512-0761-4604-8101-DEBDE553361D}" destId="{0B842598-1EB4-4235-92A7-664DA73FB512}" srcOrd="16" destOrd="0" presId="urn:microsoft.com/office/officeart/2005/8/layout/default"/>
    <dgm:cxn modelId="{FB93C295-7647-4A87-B38F-6D970F753160}" type="presParOf" srcId="{7E9DC512-0761-4604-8101-DEBDE553361D}" destId="{66752064-115C-494D-A062-0D13BBF9E812}" srcOrd="17" destOrd="0" presId="urn:microsoft.com/office/officeart/2005/8/layout/default"/>
    <dgm:cxn modelId="{CE9C346E-29A5-4D79-A55E-1C374E72246C}" type="presParOf" srcId="{7E9DC512-0761-4604-8101-DEBDE553361D}" destId="{D1933D5A-DF63-4E81-8592-F2DA9DB29FB1}"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19D6EC-817D-4150-84C4-39CB30DC2E9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83980E42-E499-48F4-B375-B46F4E334273}">
      <dgm:prSet phldrT="[Text]" custT="1"/>
      <dgm:spPr>
        <a:ln w="28575">
          <a:solidFill>
            <a:schemeClr val="bg1"/>
          </a:solidFill>
        </a:ln>
        <a:effectLst>
          <a:outerShdw blurRad="63500" sx="102000" sy="102000" algn="ctr" rotWithShape="0">
            <a:prstClr val="black">
              <a:alpha val="40000"/>
            </a:prstClr>
          </a:outerShdw>
        </a:effectLst>
      </dgm:spPr>
      <dgm:t>
        <a:bodyPr/>
        <a:lstStyle/>
        <a:p>
          <a:r>
            <a:rPr lang="en-US" sz="1400" b="1" smtClean="0">
              <a:solidFill>
                <a:schemeClr val="bg1"/>
              </a:solidFill>
              <a:latin typeface="Times New Roman" panose="02020603050405020304" pitchFamily="18" charset="0"/>
              <a:cs typeface="Times New Roman" panose="02020603050405020304" pitchFamily="18" charset="0"/>
            </a:rPr>
            <a:t>Promote Inclusive and Quality Education</a:t>
          </a:r>
          <a:endParaRPr lang="en-US" sz="1400" dirty="0">
            <a:latin typeface="Times New Roman" panose="02020603050405020304" pitchFamily="18" charset="0"/>
            <a:cs typeface="Times New Roman" panose="02020603050405020304" pitchFamily="18" charset="0"/>
          </a:endParaRPr>
        </a:p>
      </dgm:t>
    </dgm:pt>
    <dgm:pt modelId="{CBCF40B5-56F3-4FC8-9104-0CA3D4B2C6EA}" type="parTrans" cxnId="{D68A281B-EF9F-4A30-B15C-18075A555B94}">
      <dgm:prSet/>
      <dgm:spPr/>
      <dgm:t>
        <a:bodyPr/>
        <a:lstStyle/>
        <a:p>
          <a:endParaRPr lang="en-US" sz="1400">
            <a:latin typeface="Times New Roman" panose="02020603050405020304" pitchFamily="18" charset="0"/>
            <a:cs typeface="Times New Roman" panose="02020603050405020304" pitchFamily="18" charset="0"/>
          </a:endParaRPr>
        </a:p>
      </dgm:t>
    </dgm:pt>
    <dgm:pt modelId="{522D19CC-43C0-43E1-8325-C3C208A7894D}" type="sibTrans" cxnId="{D68A281B-EF9F-4A30-B15C-18075A555B94}">
      <dgm:prSet/>
      <dgm:spPr/>
      <dgm:t>
        <a:bodyPr/>
        <a:lstStyle/>
        <a:p>
          <a:endParaRPr lang="en-US" sz="1400">
            <a:latin typeface="Times New Roman" panose="02020603050405020304" pitchFamily="18" charset="0"/>
            <a:cs typeface="Times New Roman" panose="02020603050405020304" pitchFamily="18" charset="0"/>
          </a:endParaRPr>
        </a:p>
      </dgm:t>
    </dgm:pt>
    <dgm:pt modelId="{DBCB59EF-2927-4A51-B818-AECE445D18B1}">
      <dgm:prSet phldrT="[Text]" custT="1"/>
      <dgm:spPr>
        <a:ln w="38100">
          <a:solidFill>
            <a:schemeClr val="bg1"/>
          </a:solidFill>
        </a:ln>
        <a:effectLst>
          <a:outerShdw blurRad="63500" sx="102000" sy="102000" algn="ctr" rotWithShape="0">
            <a:prstClr val="black">
              <a:alpha val="40000"/>
            </a:prstClr>
          </a:outerShdw>
        </a:effectLst>
      </dgm:spPr>
      <dgm:t>
        <a:bodyPr/>
        <a:lstStyle/>
        <a:p>
          <a:r>
            <a:rPr lang="en-US" sz="1400" b="1" smtClean="0">
              <a:solidFill>
                <a:schemeClr val="bg1"/>
              </a:solidFill>
              <a:latin typeface="Times New Roman" panose="02020603050405020304" pitchFamily="18" charset="0"/>
              <a:cs typeface="Times New Roman" panose="02020603050405020304" pitchFamily="18" charset="0"/>
            </a:rPr>
            <a:t>Deliver Emergency Relief and Disaster Response</a:t>
          </a:r>
          <a:endParaRPr lang="en-US" sz="1400" dirty="0">
            <a:latin typeface="Times New Roman" panose="02020603050405020304" pitchFamily="18" charset="0"/>
            <a:cs typeface="Times New Roman" panose="02020603050405020304" pitchFamily="18" charset="0"/>
          </a:endParaRPr>
        </a:p>
      </dgm:t>
    </dgm:pt>
    <dgm:pt modelId="{640A65D3-7610-47C6-A80A-30F9C49E43A4}" type="parTrans" cxnId="{CFCFD616-AF26-4C2D-92FA-B74329CBF00A}">
      <dgm:prSet/>
      <dgm:spPr/>
      <dgm:t>
        <a:bodyPr/>
        <a:lstStyle/>
        <a:p>
          <a:endParaRPr lang="en-US" sz="1400">
            <a:latin typeface="Times New Roman" panose="02020603050405020304" pitchFamily="18" charset="0"/>
            <a:cs typeface="Times New Roman" panose="02020603050405020304" pitchFamily="18" charset="0"/>
          </a:endParaRPr>
        </a:p>
      </dgm:t>
    </dgm:pt>
    <dgm:pt modelId="{17F7A4BD-67E3-474F-B33F-368826A02DA9}" type="sibTrans" cxnId="{CFCFD616-AF26-4C2D-92FA-B74329CBF00A}">
      <dgm:prSet/>
      <dgm:spPr/>
      <dgm:t>
        <a:bodyPr/>
        <a:lstStyle/>
        <a:p>
          <a:endParaRPr lang="en-US" sz="1400">
            <a:latin typeface="Times New Roman" panose="02020603050405020304" pitchFamily="18" charset="0"/>
            <a:cs typeface="Times New Roman" panose="02020603050405020304" pitchFamily="18" charset="0"/>
          </a:endParaRPr>
        </a:p>
      </dgm:t>
    </dgm:pt>
    <dgm:pt modelId="{DAAE2E71-F32B-458B-90DF-4D463EC47D91}">
      <dgm:prSet phldrT="[Text]" custT="1"/>
      <dgm:spPr>
        <a:ln w="38100">
          <a:solidFill>
            <a:schemeClr val="bg1"/>
          </a:solidFill>
        </a:ln>
        <a:effectLst>
          <a:outerShdw blurRad="63500" sx="102000" sy="102000" algn="ctr" rotWithShape="0">
            <a:prstClr val="black">
              <a:alpha val="40000"/>
            </a:prstClr>
          </a:outerShdw>
        </a:effectLst>
      </dgm:spPr>
      <dgm:t>
        <a:bodyPr/>
        <a:lstStyle/>
        <a:p>
          <a:r>
            <a:rPr lang="en-US" sz="1400" b="1" dirty="0" smtClean="0">
              <a:solidFill>
                <a:schemeClr val="bg1"/>
              </a:solidFill>
              <a:latin typeface="Times New Roman" panose="02020603050405020304" pitchFamily="18" charset="0"/>
              <a:cs typeface="Times New Roman" panose="02020603050405020304" pitchFamily="18" charset="0"/>
            </a:rPr>
            <a:t>Foster Community Resilience and Solidarity</a:t>
          </a:r>
          <a:endParaRPr lang="en-US" sz="1400" dirty="0">
            <a:latin typeface="Times New Roman" panose="02020603050405020304" pitchFamily="18" charset="0"/>
            <a:cs typeface="Times New Roman" panose="02020603050405020304" pitchFamily="18" charset="0"/>
          </a:endParaRPr>
        </a:p>
      </dgm:t>
    </dgm:pt>
    <dgm:pt modelId="{5E8D72AF-0AAD-4E6C-927A-A85EDBA93B37}" type="parTrans" cxnId="{2575786A-6CD8-4F52-A52E-77E68349ADE1}">
      <dgm:prSet/>
      <dgm:spPr/>
      <dgm:t>
        <a:bodyPr/>
        <a:lstStyle/>
        <a:p>
          <a:endParaRPr lang="en-US" sz="1400">
            <a:latin typeface="Times New Roman" panose="02020603050405020304" pitchFamily="18" charset="0"/>
            <a:cs typeface="Times New Roman" panose="02020603050405020304" pitchFamily="18" charset="0"/>
          </a:endParaRPr>
        </a:p>
      </dgm:t>
    </dgm:pt>
    <dgm:pt modelId="{240EEBA7-D3D4-4FCE-9094-9E9503F3591B}" type="sibTrans" cxnId="{2575786A-6CD8-4F52-A52E-77E68349ADE1}">
      <dgm:prSet/>
      <dgm:spPr/>
      <dgm:t>
        <a:bodyPr/>
        <a:lstStyle/>
        <a:p>
          <a:endParaRPr lang="en-US" sz="1400">
            <a:latin typeface="Times New Roman" panose="02020603050405020304" pitchFamily="18" charset="0"/>
            <a:cs typeface="Times New Roman" panose="02020603050405020304" pitchFamily="18" charset="0"/>
          </a:endParaRPr>
        </a:p>
      </dgm:t>
    </dgm:pt>
    <dgm:pt modelId="{B7F5E84B-FE41-4704-8761-D3F41F0030FF}">
      <dgm:prSet phldrT="[Text]" custT="1"/>
      <dgm:spPr>
        <a:ln w="38100">
          <a:solidFill>
            <a:schemeClr val="bg1"/>
          </a:solidFill>
        </a:ln>
        <a:effectLst>
          <a:outerShdw blurRad="63500" sx="102000" sy="102000" algn="ctr" rotWithShape="0">
            <a:prstClr val="black">
              <a:alpha val="40000"/>
            </a:prstClr>
          </a:outerShdw>
        </a:effectLst>
      </dgm:spPr>
      <dgm:t>
        <a:bodyPr/>
        <a:lstStyle/>
        <a:p>
          <a:r>
            <a:rPr lang="en-US" sz="1400" b="1" dirty="0" smtClean="0">
              <a:solidFill>
                <a:schemeClr val="bg1"/>
              </a:solidFill>
              <a:latin typeface="Times New Roman" panose="02020603050405020304" pitchFamily="18" charset="0"/>
              <a:cs typeface="Times New Roman" panose="02020603050405020304" pitchFamily="18" charset="0"/>
            </a:rPr>
            <a:t>Improve Access to Clean and Safe Water</a:t>
          </a:r>
          <a:endParaRPr lang="en-US" sz="1400" dirty="0">
            <a:latin typeface="Times New Roman" panose="02020603050405020304" pitchFamily="18" charset="0"/>
            <a:cs typeface="Times New Roman" panose="02020603050405020304" pitchFamily="18" charset="0"/>
          </a:endParaRPr>
        </a:p>
      </dgm:t>
    </dgm:pt>
    <dgm:pt modelId="{1EA42F0D-84F6-44E4-A73F-6F8F267BB108}" type="parTrans" cxnId="{1AE90154-413A-4AB4-8CA6-A28181662D58}">
      <dgm:prSet/>
      <dgm:spPr/>
      <dgm:t>
        <a:bodyPr/>
        <a:lstStyle/>
        <a:p>
          <a:endParaRPr lang="en-US" sz="1400">
            <a:latin typeface="Times New Roman" panose="02020603050405020304" pitchFamily="18" charset="0"/>
            <a:cs typeface="Times New Roman" panose="02020603050405020304" pitchFamily="18" charset="0"/>
          </a:endParaRPr>
        </a:p>
      </dgm:t>
    </dgm:pt>
    <dgm:pt modelId="{B4B4D9C2-524E-4D71-A1CE-FE5A419DA0E9}" type="sibTrans" cxnId="{1AE90154-413A-4AB4-8CA6-A28181662D58}">
      <dgm:prSet/>
      <dgm:spPr/>
      <dgm:t>
        <a:bodyPr/>
        <a:lstStyle/>
        <a:p>
          <a:endParaRPr lang="en-US" sz="1400">
            <a:latin typeface="Times New Roman" panose="02020603050405020304" pitchFamily="18" charset="0"/>
            <a:cs typeface="Times New Roman" panose="02020603050405020304" pitchFamily="18" charset="0"/>
          </a:endParaRPr>
        </a:p>
      </dgm:t>
    </dgm:pt>
    <dgm:pt modelId="{94B7A89A-8A09-4229-BD7D-29BF13132C8F}">
      <dgm:prSet custT="1"/>
      <dgm:spPr>
        <a:ln w="38100">
          <a:solidFill>
            <a:schemeClr val="bg1"/>
          </a:solidFill>
        </a:ln>
        <a:effectLst>
          <a:outerShdw blurRad="63500" sx="102000" sy="102000" algn="ctr" rotWithShape="0">
            <a:prstClr val="black">
              <a:alpha val="40000"/>
            </a:prstClr>
          </a:outerShdw>
        </a:effectLst>
      </dgm:spPr>
      <dgm:t>
        <a:bodyPr/>
        <a:lstStyle/>
        <a:p>
          <a:r>
            <a:rPr lang="en-US" sz="1400" b="1" smtClean="0">
              <a:solidFill>
                <a:schemeClr val="bg1"/>
              </a:solidFill>
              <a:latin typeface="Times New Roman" panose="02020603050405020304" pitchFamily="18" charset="0"/>
              <a:cs typeface="Times New Roman" panose="02020603050405020304" pitchFamily="18" charset="0"/>
            </a:rPr>
            <a:t>Enhance Livelihoods through Skills Development</a:t>
          </a:r>
          <a:endParaRPr lang="en-IN" sz="1400" dirty="0">
            <a:solidFill>
              <a:schemeClr val="bg1"/>
            </a:solidFill>
            <a:latin typeface="Times New Roman" panose="02020603050405020304" pitchFamily="18" charset="0"/>
            <a:cs typeface="Times New Roman" panose="02020603050405020304" pitchFamily="18" charset="0"/>
          </a:endParaRPr>
        </a:p>
      </dgm:t>
    </dgm:pt>
    <dgm:pt modelId="{9AF031D5-B110-4EE1-A94A-C44D00E61544}" type="parTrans" cxnId="{E8734995-B091-48D9-829E-93BC8DC86C0B}">
      <dgm:prSet/>
      <dgm:spPr/>
      <dgm:t>
        <a:bodyPr/>
        <a:lstStyle/>
        <a:p>
          <a:endParaRPr lang="en-US" sz="1400">
            <a:latin typeface="Times New Roman" panose="02020603050405020304" pitchFamily="18" charset="0"/>
            <a:cs typeface="Times New Roman" panose="02020603050405020304" pitchFamily="18" charset="0"/>
          </a:endParaRPr>
        </a:p>
      </dgm:t>
    </dgm:pt>
    <dgm:pt modelId="{AFDC5594-86DA-4062-A7C4-E419A984B30E}" type="sibTrans" cxnId="{E8734995-B091-48D9-829E-93BC8DC86C0B}">
      <dgm:prSet/>
      <dgm:spPr/>
      <dgm:t>
        <a:bodyPr/>
        <a:lstStyle/>
        <a:p>
          <a:endParaRPr lang="en-US" sz="1400">
            <a:latin typeface="Times New Roman" panose="02020603050405020304" pitchFamily="18" charset="0"/>
            <a:cs typeface="Times New Roman" panose="02020603050405020304" pitchFamily="18" charset="0"/>
          </a:endParaRPr>
        </a:p>
      </dgm:t>
    </dgm:pt>
    <dgm:pt modelId="{FA1971AF-023C-448D-8BA0-F2B6A52ABC01}">
      <dgm:prSet custT="1"/>
      <dgm:spPr>
        <a:ln w="38100">
          <a:solidFill>
            <a:schemeClr val="bg1"/>
          </a:solidFill>
        </a:ln>
        <a:effectLst>
          <a:outerShdw blurRad="63500" sx="102000" sy="102000" algn="ctr" rotWithShape="0">
            <a:prstClr val="black">
              <a:alpha val="40000"/>
            </a:prstClr>
          </a:outerShdw>
        </a:effectLst>
      </dgm:spPr>
      <dgm:t>
        <a:bodyPr/>
        <a:lstStyle/>
        <a:p>
          <a:r>
            <a:rPr lang="en-US" sz="1400" b="1" smtClean="0">
              <a:solidFill>
                <a:schemeClr val="bg1"/>
              </a:solidFill>
              <a:latin typeface="Times New Roman" panose="02020603050405020304" pitchFamily="18" charset="0"/>
              <a:cs typeface="Times New Roman" panose="02020603050405020304" pitchFamily="18" charset="0"/>
            </a:rPr>
            <a:t>Provide Healthcare Services and Surgeries</a:t>
          </a:r>
          <a:endParaRPr lang="en-IN" sz="1400" dirty="0">
            <a:solidFill>
              <a:schemeClr val="bg1"/>
            </a:solidFill>
            <a:latin typeface="Times New Roman" panose="02020603050405020304" pitchFamily="18" charset="0"/>
            <a:cs typeface="Times New Roman" panose="02020603050405020304" pitchFamily="18" charset="0"/>
          </a:endParaRPr>
        </a:p>
      </dgm:t>
    </dgm:pt>
    <dgm:pt modelId="{B8CD1840-43E0-4A74-8ACE-FC190983F38B}" type="parTrans" cxnId="{28B35F66-2368-4B0F-99E1-26D931F72A4C}">
      <dgm:prSet/>
      <dgm:spPr/>
      <dgm:t>
        <a:bodyPr/>
        <a:lstStyle/>
        <a:p>
          <a:endParaRPr lang="en-US" sz="1400">
            <a:latin typeface="Times New Roman" panose="02020603050405020304" pitchFamily="18" charset="0"/>
            <a:cs typeface="Times New Roman" panose="02020603050405020304" pitchFamily="18" charset="0"/>
          </a:endParaRPr>
        </a:p>
      </dgm:t>
    </dgm:pt>
    <dgm:pt modelId="{E5779A7D-3134-4794-AA4A-76B8DED441A4}" type="sibTrans" cxnId="{28B35F66-2368-4B0F-99E1-26D931F72A4C}">
      <dgm:prSet/>
      <dgm:spPr/>
      <dgm:t>
        <a:bodyPr/>
        <a:lstStyle/>
        <a:p>
          <a:endParaRPr lang="en-US" sz="1400">
            <a:latin typeface="Times New Roman" panose="02020603050405020304" pitchFamily="18" charset="0"/>
            <a:cs typeface="Times New Roman" panose="02020603050405020304" pitchFamily="18" charset="0"/>
          </a:endParaRPr>
        </a:p>
      </dgm:t>
    </dgm:pt>
    <dgm:pt modelId="{56FDF865-CD50-4C59-B8AA-EA3CEFF7AE6B}">
      <dgm:prSet custT="1"/>
      <dgm:spPr>
        <a:ln w="38100">
          <a:solidFill>
            <a:schemeClr val="bg1"/>
          </a:solidFill>
        </a:ln>
        <a:effectLst>
          <a:outerShdw blurRad="63500" sx="102000" sy="102000" algn="ctr" rotWithShape="0">
            <a:prstClr val="black">
              <a:alpha val="40000"/>
            </a:prstClr>
          </a:outerShdw>
        </a:effectLst>
      </dgm:spPr>
      <dgm:t>
        <a:bodyPr/>
        <a:lstStyle/>
        <a:p>
          <a:r>
            <a:rPr lang="en-US" sz="1400" b="1" smtClean="0">
              <a:solidFill>
                <a:schemeClr val="bg1"/>
              </a:solidFill>
              <a:latin typeface="Times New Roman" panose="02020603050405020304" pitchFamily="18" charset="0"/>
              <a:cs typeface="Times New Roman" panose="02020603050405020304" pitchFamily="18" charset="0"/>
            </a:rPr>
            <a:t>Combat Malnutrition and Food Insecurity</a:t>
          </a:r>
          <a:endParaRPr lang="en-IN" sz="1400" dirty="0">
            <a:solidFill>
              <a:schemeClr val="bg1"/>
            </a:solidFill>
            <a:latin typeface="Times New Roman" panose="02020603050405020304" pitchFamily="18" charset="0"/>
            <a:cs typeface="Times New Roman" panose="02020603050405020304" pitchFamily="18" charset="0"/>
          </a:endParaRPr>
        </a:p>
      </dgm:t>
    </dgm:pt>
    <dgm:pt modelId="{7A4680BC-D439-495F-8067-70654CE45F68}" type="parTrans" cxnId="{918EEEB2-13A4-4FF8-A96A-95879B3B9721}">
      <dgm:prSet/>
      <dgm:spPr/>
      <dgm:t>
        <a:bodyPr/>
        <a:lstStyle/>
        <a:p>
          <a:endParaRPr lang="en-US" sz="1400">
            <a:latin typeface="Times New Roman" panose="02020603050405020304" pitchFamily="18" charset="0"/>
            <a:cs typeface="Times New Roman" panose="02020603050405020304" pitchFamily="18" charset="0"/>
          </a:endParaRPr>
        </a:p>
      </dgm:t>
    </dgm:pt>
    <dgm:pt modelId="{2A0C7A79-6B73-43FD-80B3-2B3D36E261C0}" type="sibTrans" cxnId="{918EEEB2-13A4-4FF8-A96A-95879B3B9721}">
      <dgm:prSet/>
      <dgm:spPr/>
      <dgm:t>
        <a:bodyPr/>
        <a:lstStyle/>
        <a:p>
          <a:endParaRPr lang="en-US" sz="1400">
            <a:latin typeface="Times New Roman" panose="02020603050405020304" pitchFamily="18" charset="0"/>
            <a:cs typeface="Times New Roman" panose="02020603050405020304" pitchFamily="18" charset="0"/>
          </a:endParaRPr>
        </a:p>
      </dgm:t>
    </dgm:pt>
    <dgm:pt modelId="{9C0A6294-E439-4FEA-9929-EE79D91DBAD6}">
      <dgm:prSet phldrT="[Text]" custT="1"/>
      <dgm:spPr>
        <a:noFill/>
      </dgm:spPr>
      <dgm:t>
        <a:bodyPr/>
        <a:lstStyle/>
        <a:p>
          <a:endParaRPr lang="en-US" sz="2400" b="1" dirty="0" smtClean="0">
            <a:solidFill>
              <a:srgbClr val="0087CB"/>
            </a:solidFill>
            <a:latin typeface="Times New Roman" panose="02020603050405020304" pitchFamily="18" charset="0"/>
            <a:cs typeface="Times New Roman" panose="02020603050405020304" pitchFamily="18" charset="0"/>
          </a:endParaRPr>
        </a:p>
        <a:p>
          <a:r>
            <a:rPr lang="en-US" sz="2400" b="1" dirty="0" smtClean="0">
              <a:solidFill>
                <a:srgbClr val="0087CB"/>
              </a:solidFill>
              <a:latin typeface="Times New Roman" panose="02020603050405020304" pitchFamily="18" charset="0"/>
              <a:cs typeface="Times New Roman" panose="02020603050405020304" pitchFamily="18" charset="0"/>
            </a:rPr>
            <a:t>Objectives</a:t>
          </a:r>
          <a:endParaRPr lang="en-US" sz="1400" b="1" dirty="0">
            <a:solidFill>
              <a:srgbClr val="0087CB"/>
            </a:solidFill>
            <a:latin typeface="Times New Roman" panose="02020603050405020304" pitchFamily="18" charset="0"/>
            <a:cs typeface="Times New Roman" panose="02020603050405020304" pitchFamily="18" charset="0"/>
          </a:endParaRPr>
        </a:p>
      </dgm:t>
    </dgm:pt>
    <dgm:pt modelId="{D0BA8D43-A3DF-40EC-A1AB-A99929CDDAD2}" type="sibTrans" cxnId="{9B1139B5-58B8-4041-B9FC-89DAECC3229D}">
      <dgm:prSet/>
      <dgm:spPr/>
      <dgm:t>
        <a:bodyPr/>
        <a:lstStyle/>
        <a:p>
          <a:endParaRPr lang="en-US" sz="1400">
            <a:latin typeface="Times New Roman" panose="02020603050405020304" pitchFamily="18" charset="0"/>
            <a:cs typeface="Times New Roman" panose="02020603050405020304" pitchFamily="18" charset="0"/>
          </a:endParaRPr>
        </a:p>
      </dgm:t>
    </dgm:pt>
    <dgm:pt modelId="{F52C66AA-1FEA-41E9-9967-0EA8C3BAE694}" type="parTrans" cxnId="{9B1139B5-58B8-4041-B9FC-89DAECC3229D}">
      <dgm:prSet/>
      <dgm:spPr/>
      <dgm:t>
        <a:bodyPr/>
        <a:lstStyle/>
        <a:p>
          <a:endParaRPr lang="en-US" sz="1400">
            <a:latin typeface="Times New Roman" panose="02020603050405020304" pitchFamily="18" charset="0"/>
            <a:cs typeface="Times New Roman" panose="02020603050405020304" pitchFamily="18" charset="0"/>
          </a:endParaRPr>
        </a:p>
      </dgm:t>
    </dgm:pt>
    <dgm:pt modelId="{E852B5F8-AD13-489D-9A01-D6A23EE48403}" type="pres">
      <dgm:prSet presAssocID="{8A19D6EC-817D-4150-84C4-39CB30DC2E96}" presName="Name0" presStyleCnt="0">
        <dgm:presLayoutVars>
          <dgm:chMax val="1"/>
          <dgm:dir/>
          <dgm:animLvl val="ctr"/>
          <dgm:resizeHandles val="exact"/>
        </dgm:presLayoutVars>
      </dgm:prSet>
      <dgm:spPr/>
      <dgm:t>
        <a:bodyPr/>
        <a:lstStyle/>
        <a:p>
          <a:endParaRPr lang="en-US"/>
        </a:p>
      </dgm:t>
    </dgm:pt>
    <dgm:pt modelId="{0E45D13F-D7D0-49FC-B07F-7101B9BD91FA}" type="pres">
      <dgm:prSet presAssocID="{9C0A6294-E439-4FEA-9929-EE79D91DBAD6}" presName="centerShape" presStyleLbl="node0" presStyleIdx="0" presStyleCnt="1" custScaleX="102629"/>
      <dgm:spPr/>
      <dgm:t>
        <a:bodyPr/>
        <a:lstStyle/>
        <a:p>
          <a:endParaRPr lang="en-US"/>
        </a:p>
      </dgm:t>
    </dgm:pt>
    <dgm:pt modelId="{7080B3F9-227D-4FAC-9AE7-57577729D6A9}" type="pres">
      <dgm:prSet presAssocID="{83980E42-E499-48F4-B375-B46F4E334273}" presName="node" presStyleLbl="node1" presStyleIdx="0" presStyleCnt="7">
        <dgm:presLayoutVars>
          <dgm:bulletEnabled val="1"/>
        </dgm:presLayoutVars>
      </dgm:prSet>
      <dgm:spPr/>
      <dgm:t>
        <a:bodyPr/>
        <a:lstStyle/>
        <a:p>
          <a:endParaRPr lang="en-US"/>
        </a:p>
      </dgm:t>
    </dgm:pt>
    <dgm:pt modelId="{F9FE605F-224C-4FBA-BC93-B1FAE918ADD7}" type="pres">
      <dgm:prSet presAssocID="{83980E42-E499-48F4-B375-B46F4E334273}" presName="dummy" presStyleCnt="0"/>
      <dgm:spPr/>
    </dgm:pt>
    <dgm:pt modelId="{EE8C5372-FD72-4546-8064-4125B8011EB4}" type="pres">
      <dgm:prSet presAssocID="{522D19CC-43C0-43E1-8325-C3C208A7894D}" presName="sibTrans" presStyleLbl="sibTrans2D1" presStyleIdx="0" presStyleCnt="7"/>
      <dgm:spPr/>
      <dgm:t>
        <a:bodyPr/>
        <a:lstStyle/>
        <a:p>
          <a:endParaRPr lang="en-US"/>
        </a:p>
      </dgm:t>
    </dgm:pt>
    <dgm:pt modelId="{811394B5-9A59-41CA-939D-BD197E6D948E}" type="pres">
      <dgm:prSet presAssocID="{DBCB59EF-2927-4A51-B818-AECE445D18B1}" presName="node" presStyleLbl="node1" presStyleIdx="1" presStyleCnt="7">
        <dgm:presLayoutVars>
          <dgm:bulletEnabled val="1"/>
        </dgm:presLayoutVars>
      </dgm:prSet>
      <dgm:spPr/>
      <dgm:t>
        <a:bodyPr/>
        <a:lstStyle/>
        <a:p>
          <a:endParaRPr lang="en-US"/>
        </a:p>
      </dgm:t>
    </dgm:pt>
    <dgm:pt modelId="{EEE277F6-482A-4833-8A91-0F7D2002DB87}" type="pres">
      <dgm:prSet presAssocID="{DBCB59EF-2927-4A51-B818-AECE445D18B1}" presName="dummy" presStyleCnt="0"/>
      <dgm:spPr/>
    </dgm:pt>
    <dgm:pt modelId="{585321F5-D25D-4DEA-8A17-42608E6E10E1}" type="pres">
      <dgm:prSet presAssocID="{17F7A4BD-67E3-474F-B33F-368826A02DA9}" presName="sibTrans" presStyleLbl="sibTrans2D1" presStyleIdx="1" presStyleCnt="7"/>
      <dgm:spPr/>
      <dgm:t>
        <a:bodyPr/>
        <a:lstStyle/>
        <a:p>
          <a:endParaRPr lang="en-US"/>
        </a:p>
      </dgm:t>
    </dgm:pt>
    <dgm:pt modelId="{E3112FC0-352C-4BA4-9F55-E09CABE0C59C}" type="pres">
      <dgm:prSet presAssocID="{DAAE2E71-F32B-458B-90DF-4D463EC47D91}" presName="node" presStyleLbl="node1" presStyleIdx="2" presStyleCnt="7">
        <dgm:presLayoutVars>
          <dgm:bulletEnabled val="1"/>
        </dgm:presLayoutVars>
      </dgm:prSet>
      <dgm:spPr/>
      <dgm:t>
        <a:bodyPr/>
        <a:lstStyle/>
        <a:p>
          <a:endParaRPr lang="en-US"/>
        </a:p>
      </dgm:t>
    </dgm:pt>
    <dgm:pt modelId="{EC99B7E4-96D0-4253-AB5A-61ECCB961F1C}" type="pres">
      <dgm:prSet presAssocID="{DAAE2E71-F32B-458B-90DF-4D463EC47D91}" presName="dummy" presStyleCnt="0"/>
      <dgm:spPr/>
    </dgm:pt>
    <dgm:pt modelId="{779577EE-8133-4373-8A3F-E222FE755433}" type="pres">
      <dgm:prSet presAssocID="{240EEBA7-D3D4-4FCE-9094-9E9503F3591B}" presName="sibTrans" presStyleLbl="sibTrans2D1" presStyleIdx="2" presStyleCnt="7"/>
      <dgm:spPr/>
      <dgm:t>
        <a:bodyPr/>
        <a:lstStyle/>
        <a:p>
          <a:endParaRPr lang="en-US"/>
        </a:p>
      </dgm:t>
    </dgm:pt>
    <dgm:pt modelId="{1E1B1C78-7348-417B-8842-F56F27FC1CF9}" type="pres">
      <dgm:prSet presAssocID="{B7F5E84B-FE41-4704-8761-D3F41F0030FF}" presName="node" presStyleLbl="node1" presStyleIdx="3" presStyleCnt="7">
        <dgm:presLayoutVars>
          <dgm:bulletEnabled val="1"/>
        </dgm:presLayoutVars>
      </dgm:prSet>
      <dgm:spPr/>
      <dgm:t>
        <a:bodyPr/>
        <a:lstStyle/>
        <a:p>
          <a:endParaRPr lang="en-US"/>
        </a:p>
      </dgm:t>
    </dgm:pt>
    <dgm:pt modelId="{098128A3-B3DA-4D9C-A56F-344CE3771F1D}" type="pres">
      <dgm:prSet presAssocID="{B7F5E84B-FE41-4704-8761-D3F41F0030FF}" presName="dummy" presStyleCnt="0"/>
      <dgm:spPr/>
    </dgm:pt>
    <dgm:pt modelId="{CBFDA3DA-6B03-48AC-9677-86F42FA8DC97}" type="pres">
      <dgm:prSet presAssocID="{B4B4D9C2-524E-4D71-A1CE-FE5A419DA0E9}" presName="sibTrans" presStyleLbl="sibTrans2D1" presStyleIdx="3" presStyleCnt="7"/>
      <dgm:spPr/>
      <dgm:t>
        <a:bodyPr/>
        <a:lstStyle/>
        <a:p>
          <a:endParaRPr lang="en-US"/>
        </a:p>
      </dgm:t>
    </dgm:pt>
    <dgm:pt modelId="{5F52FBE1-C589-4C78-A9F6-F55D54F0311D}" type="pres">
      <dgm:prSet presAssocID="{FA1971AF-023C-448D-8BA0-F2B6A52ABC01}" presName="node" presStyleLbl="node1" presStyleIdx="4" presStyleCnt="7">
        <dgm:presLayoutVars>
          <dgm:bulletEnabled val="1"/>
        </dgm:presLayoutVars>
      </dgm:prSet>
      <dgm:spPr/>
      <dgm:t>
        <a:bodyPr/>
        <a:lstStyle/>
        <a:p>
          <a:endParaRPr lang="en-US"/>
        </a:p>
      </dgm:t>
    </dgm:pt>
    <dgm:pt modelId="{8E540801-BC59-4B42-97E0-03AFB493629A}" type="pres">
      <dgm:prSet presAssocID="{FA1971AF-023C-448D-8BA0-F2B6A52ABC01}" presName="dummy" presStyleCnt="0"/>
      <dgm:spPr/>
    </dgm:pt>
    <dgm:pt modelId="{3C2E09B9-1539-4501-BDB9-7ACB998C2F89}" type="pres">
      <dgm:prSet presAssocID="{E5779A7D-3134-4794-AA4A-76B8DED441A4}" presName="sibTrans" presStyleLbl="sibTrans2D1" presStyleIdx="4" presStyleCnt="7"/>
      <dgm:spPr/>
      <dgm:t>
        <a:bodyPr/>
        <a:lstStyle/>
        <a:p>
          <a:endParaRPr lang="en-US"/>
        </a:p>
      </dgm:t>
    </dgm:pt>
    <dgm:pt modelId="{7C3D997A-3118-4504-923E-63999F5A0767}" type="pres">
      <dgm:prSet presAssocID="{56FDF865-CD50-4C59-B8AA-EA3CEFF7AE6B}" presName="node" presStyleLbl="node1" presStyleIdx="5" presStyleCnt="7">
        <dgm:presLayoutVars>
          <dgm:bulletEnabled val="1"/>
        </dgm:presLayoutVars>
      </dgm:prSet>
      <dgm:spPr/>
      <dgm:t>
        <a:bodyPr/>
        <a:lstStyle/>
        <a:p>
          <a:endParaRPr lang="en-US"/>
        </a:p>
      </dgm:t>
    </dgm:pt>
    <dgm:pt modelId="{F73B0EA8-E2E5-4EFB-8D24-3B3076775FFE}" type="pres">
      <dgm:prSet presAssocID="{56FDF865-CD50-4C59-B8AA-EA3CEFF7AE6B}" presName="dummy" presStyleCnt="0"/>
      <dgm:spPr/>
    </dgm:pt>
    <dgm:pt modelId="{EF4AF664-3BC8-4F1C-8FB6-5DD5CFC623EE}" type="pres">
      <dgm:prSet presAssocID="{2A0C7A79-6B73-43FD-80B3-2B3D36E261C0}" presName="sibTrans" presStyleLbl="sibTrans2D1" presStyleIdx="5" presStyleCnt="7"/>
      <dgm:spPr/>
      <dgm:t>
        <a:bodyPr/>
        <a:lstStyle/>
        <a:p>
          <a:endParaRPr lang="en-US"/>
        </a:p>
      </dgm:t>
    </dgm:pt>
    <dgm:pt modelId="{8FE34BA8-F3DA-4CA4-927F-4FE4D824CCD7}" type="pres">
      <dgm:prSet presAssocID="{94B7A89A-8A09-4229-BD7D-29BF13132C8F}" presName="node" presStyleLbl="node1" presStyleIdx="6" presStyleCnt="7">
        <dgm:presLayoutVars>
          <dgm:bulletEnabled val="1"/>
        </dgm:presLayoutVars>
      </dgm:prSet>
      <dgm:spPr/>
      <dgm:t>
        <a:bodyPr/>
        <a:lstStyle/>
        <a:p>
          <a:endParaRPr lang="en-US"/>
        </a:p>
      </dgm:t>
    </dgm:pt>
    <dgm:pt modelId="{6406C134-A1A6-450B-9695-73FC356C67C2}" type="pres">
      <dgm:prSet presAssocID="{94B7A89A-8A09-4229-BD7D-29BF13132C8F}" presName="dummy" presStyleCnt="0"/>
      <dgm:spPr/>
    </dgm:pt>
    <dgm:pt modelId="{999C1B74-5638-4ED2-8E88-CF3B22087E8F}" type="pres">
      <dgm:prSet presAssocID="{AFDC5594-86DA-4062-A7C4-E419A984B30E}" presName="sibTrans" presStyleLbl="sibTrans2D1" presStyleIdx="6" presStyleCnt="7"/>
      <dgm:spPr/>
      <dgm:t>
        <a:bodyPr/>
        <a:lstStyle/>
        <a:p>
          <a:endParaRPr lang="en-US"/>
        </a:p>
      </dgm:t>
    </dgm:pt>
  </dgm:ptLst>
  <dgm:cxnLst>
    <dgm:cxn modelId="{E63009FA-4F33-40A7-8BCD-D5BEFE42532C}" type="presOf" srcId="{FA1971AF-023C-448D-8BA0-F2B6A52ABC01}" destId="{5F52FBE1-C589-4C78-A9F6-F55D54F0311D}" srcOrd="0" destOrd="0" presId="urn:microsoft.com/office/officeart/2005/8/layout/radial6"/>
    <dgm:cxn modelId="{722A1438-CEC9-4325-8BF8-CDCB215C20D9}" type="presOf" srcId="{9C0A6294-E439-4FEA-9929-EE79D91DBAD6}" destId="{0E45D13F-D7D0-49FC-B07F-7101B9BD91FA}" srcOrd="0" destOrd="0" presId="urn:microsoft.com/office/officeart/2005/8/layout/radial6"/>
    <dgm:cxn modelId="{DB81C556-7F25-47E0-A186-F0E80D9F1FCF}" type="presOf" srcId="{56FDF865-CD50-4C59-B8AA-EA3CEFF7AE6B}" destId="{7C3D997A-3118-4504-923E-63999F5A0767}" srcOrd="0" destOrd="0" presId="urn:microsoft.com/office/officeart/2005/8/layout/radial6"/>
    <dgm:cxn modelId="{28B35F66-2368-4B0F-99E1-26D931F72A4C}" srcId="{9C0A6294-E439-4FEA-9929-EE79D91DBAD6}" destId="{FA1971AF-023C-448D-8BA0-F2B6A52ABC01}" srcOrd="4" destOrd="0" parTransId="{B8CD1840-43E0-4A74-8ACE-FC190983F38B}" sibTransId="{E5779A7D-3134-4794-AA4A-76B8DED441A4}"/>
    <dgm:cxn modelId="{8361C117-03E6-4B4A-9196-09074757863C}" type="presOf" srcId="{522D19CC-43C0-43E1-8325-C3C208A7894D}" destId="{EE8C5372-FD72-4546-8064-4125B8011EB4}" srcOrd="0" destOrd="0" presId="urn:microsoft.com/office/officeart/2005/8/layout/radial6"/>
    <dgm:cxn modelId="{D34872DC-C195-4E08-9741-E974D51D0466}" type="presOf" srcId="{DAAE2E71-F32B-458B-90DF-4D463EC47D91}" destId="{E3112FC0-352C-4BA4-9F55-E09CABE0C59C}" srcOrd="0" destOrd="0" presId="urn:microsoft.com/office/officeart/2005/8/layout/radial6"/>
    <dgm:cxn modelId="{83C97A45-B217-4CE6-9B57-D35F67E4C70A}" type="presOf" srcId="{B4B4D9C2-524E-4D71-A1CE-FE5A419DA0E9}" destId="{CBFDA3DA-6B03-48AC-9677-86F42FA8DC97}" srcOrd="0" destOrd="0" presId="urn:microsoft.com/office/officeart/2005/8/layout/radial6"/>
    <dgm:cxn modelId="{16A27F8A-396A-4065-BA1F-0755291E872B}" type="presOf" srcId="{240EEBA7-D3D4-4FCE-9094-9E9503F3591B}" destId="{779577EE-8133-4373-8A3F-E222FE755433}" srcOrd="0" destOrd="0" presId="urn:microsoft.com/office/officeart/2005/8/layout/radial6"/>
    <dgm:cxn modelId="{CFCFD616-AF26-4C2D-92FA-B74329CBF00A}" srcId="{9C0A6294-E439-4FEA-9929-EE79D91DBAD6}" destId="{DBCB59EF-2927-4A51-B818-AECE445D18B1}" srcOrd="1" destOrd="0" parTransId="{640A65D3-7610-47C6-A80A-30F9C49E43A4}" sibTransId="{17F7A4BD-67E3-474F-B33F-368826A02DA9}"/>
    <dgm:cxn modelId="{9B1139B5-58B8-4041-B9FC-89DAECC3229D}" srcId="{8A19D6EC-817D-4150-84C4-39CB30DC2E96}" destId="{9C0A6294-E439-4FEA-9929-EE79D91DBAD6}" srcOrd="0" destOrd="0" parTransId="{F52C66AA-1FEA-41E9-9967-0EA8C3BAE694}" sibTransId="{D0BA8D43-A3DF-40EC-A1AB-A99929CDDAD2}"/>
    <dgm:cxn modelId="{918EEEB2-13A4-4FF8-A96A-95879B3B9721}" srcId="{9C0A6294-E439-4FEA-9929-EE79D91DBAD6}" destId="{56FDF865-CD50-4C59-B8AA-EA3CEFF7AE6B}" srcOrd="5" destOrd="0" parTransId="{7A4680BC-D439-495F-8067-70654CE45F68}" sibTransId="{2A0C7A79-6B73-43FD-80B3-2B3D36E261C0}"/>
    <dgm:cxn modelId="{6970CD01-03C3-4D90-9413-A5F7B2D0B2F6}" type="presOf" srcId="{8A19D6EC-817D-4150-84C4-39CB30DC2E96}" destId="{E852B5F8-AD13-489D-9A01-D6A23EE48403}" srcOrd="0" destOrd="0" presId="urn:microsoft.com/office/officeart/2005/8/layout/radial6"/>
    <dgm:cxn modelId="{AAC48124-E212-4903-816A-13D9A1E26305}" type="presOf" srcId="{E5779A7D-3134-4794-AA4A-76B8DED441A4}" destId="{3C2E09B9-1539-4501-BDB9-7ACB998C2F89}" srcOrd="0" destOrd="0" presId="urn:microsoft.com/office/officeart/2005/8/layout/radial6"/>
    <dgm:cxn modelId="{B0E44307-A18A-40B0-885C-23B65A76414B}" type="presOf" srcId="{B7F5E84B-FE41-4704-8761-D3F41F0030FF}" destId="{1E1B1C78-7348-417B-8842-F56F27FC1CF9}" srcOrd="0" destOrd="0" presId="urn:microsoft.com/office/officeart/2005/8/layout/radial6"/>
    <dgm:cxn modelId="{E8734995-B091-48D9-829E-93BC8DC86C0B}" srcId="{9C0A6294-E439-4FEA-9929-EE79D91DBAD6}" destId="{94B7A89A-8A09-4229-BD7D-29BF13132C8F}" srcOrd="6" destOrd="0" parTransId="{9AF031D5-B110-4EE1-A94A-C44D00E61544}" sibTransId="{AFDC5594-86DA-4062-A7C4-E419A984B30E}"/>
    <dgm:cxn modelId="{C3248D07-9076-4BB2-B2F3-C9CCAF56C258}" type="presOf" srcId="{83980E42-E499-48F4-B375-B46F4E334273}" destId="{7080B3F9-227D-4FAC-9AE7-57577729D6A9}" srcOrd="0" destOrd="0" presId="urn:microsoft.com/office/officeart/2005/8/layout/radial6"/>
    <dgm:cxn modelId="{7AC138AE-ED43-4B60-AB6A-13EE86A5E07D}" type="presOf" srcId="{94B7A89A-8A09-4229-BD7D-29BF13132C8F}" destId="{8FE34BA8-F3DA-4CA4-927F-4FE4D824CCD7}" srcOrd="0" destOrd="0" presId="urn:microsoft.com/office/officeart/2005/8/layout/radial6"/>
    <dgm:cxn modelId="{1AE90154-413A-4AB4-8CA6-A28181662D58}" srcId="{9C0A6294-E439-4FEA-9929-EE79D91DBAD6}" destId="{B7F5E84B-FE41-4704-8761-D3F41F0030FF}" srcOrd="3" destOrd="0" parTransId="{1EA42F0D-84F6-44E4-A73F-6F8F267BB108}" sibTransId="{B4B4D9C2-524E-4D71-A1CE-FE5A419DA0E9}"/>
    <dgm:cxn modelId="{2408E15F-6D63-4FDB-8671-CB5F14C56181}" type="presOf" srcId="{AFDC5594-86DA-4062-A7C4-E419A984B30E}" destId="{999C1B74-5638-4ED2-8E88-CF3B22087E8F}" srcOrd="0" destOrd="0" presId="urn:microsoft.com/office/officeart/2005/8/layout/radial6"/>
    <dgm:cxn modelId="{D68A281B-EF9F-4A30-B15C-18075A555B94}" srcId="{9C0A6294-E439-4FEA-9929-EE79D91DBAD6}" destId="{83980E42-E499-48F4-B375-B46F4E334273}" srcOrd="0" destOrd="0" parTransId="{CBCF40B5-56F3-4FC8-9104-0CA3D4B2C6EA}" sibTransId="{522D19CC-43C0-43E1-8325-C3C208A7894D}"/>
    <dgm:cxn modelId="{1C34FFAE-F040-4EAB-95D1-2847A25B76D8}" type="presOf" srcId="{17F7A4BD-67E3-474F-B33F-368826A02DA9}" destId="{585321F5-D25D-4DEA-8A17-42608E6E10E1}" srcOrd="0" destOrd="0" presId="urn:microsoft.com/office/officeart/2005/8/layout/radial6"/>
    <dgm:cxn modelId="{1C19A38E-1E27-47BC-83FA-FBEF4175E890}" type="presOf" srcId="{DBCB59EF-2927-4A51-B818-AECE445D18B1}" destId="{811394B5-9A59-41CA-939D-BD197E6D948E}" srcOrd="0" destOrd="0" presId="urn:microsoft.com/office/officeart/2005/8/layout/radial6"/>
    <dgm:cxn modelId="{2575786A-6CD8-4F52-A52E-77E68349ADE1}" srcId="{9C0A6294-E439-4FEA-9929-EE79D91DBAD6}" destId="{DAAE2E71-F32B-458B-90DF-4D463EC47D91}" srcOrd="2" destOrd="0" parTransId="{5E8D72AF-0AAD-4E6C-927A-A85EDBA93B37}" sibTransId="{240EEBA7-D3D4-4FCE-9094-9E9503F3591B}"/>
    <dgm:cxn modelId="{D55BF973-7E29-46D4-A5B9-29A61F47E9E7}" type="presOf" srcId="{2A0C7A79-6B73-43FD-80B3-2B3D36E261C0}" destId="{EF4AF664-3BC8-4F1C-8FB6-5DD5CFC623EE}" srcOrd="0" destOrd="0" presId="urn:microsoft.com/office/officeart/2005/8/layout/radial6"/>
    <dgm:cxn modelId="{6670CE99-6ABE-4096-970B-17A34E2C07BE}" type="presParOf" srcId="{E852B5F8-AD13-489D-9A01-D6A23EE48403}" destId="{0E45D13F-D7D0-49FC-B07F-7101B9BD91FA}" srcOrd="0" destOrd="0" presId="urn:microsoft.com/office/officeart/2005/8/layout/radial6"/>
    <dgm:cxn modelId="{D79332FB-1A4F-4B1B-A66B-A2E070438C4C}" type="presParOf" srcId="{E852B5F8-AD13-489D-9A01-D6A23EE48403}" destId="{7080B3F9-227D-4FAC-9AE7-57577729D6A9}" srcOrd="1" destOrd="0" presId="urn:microsoft.com/office/officeart/2005/8/layout/radial6"/>
    <dgm:cxn modelId="{5E70615B-90A7-43A8-ACF5-48D54B4E5E0F}" type="presParOf" srcId="{E852B5F8-AD13-489D-9A01-D6A23EE48403}" destId="{F9FE605F-224C-4FBA-BC93-B1FAE918ADD7}" srcOrd="2" destOrd="0" presId="urn:microsoft.com/office/officeart/2005/8/layout/radial6"/>
    <dgm:cxn modelId="{44A973FB-3CD8-4DAE-9A26-872DDBADA290}" type="presParOf" srcId="{E852B5F8-AD13-489D-9A01-D6A23EE48403}" destId="{EE8C5372-FD72-4546-8064-4125B8011EB4}" srcOrd="3" destOrd="0" presId="urn:microsoft.com/office/officeart/2005/8/layout/radial6"/>
    <dgm:cxn modelId="{8390EF4C-95A5-4B1F-AA1E-EB687169F487}" type="presParOf" srcId="{E852B5F8-AD13-489D-9A01-D6A23EE48403}" destId="{811394B5-9A59-41CA-939D-BD197E6D948E}" srcOrd="4" destOrd="0" presId="urn:microsoft.com/office/officeart/2005/8/layout/radial6"/>
    <dgm:cxn modelId="{D4858C7F-766E-4DE2-BF3B-15332A3AE801}" type="presParOf" srcId="{E852B5F8-AD13-489D-9A01-D6A23EE48403}" destId="{EEE277F6-482A-4833-8A91-0F7D2002DB87}" srcOrd="5" destOrd="0" presId="urn:microsoft.com/office/officeart/2005/8/layout/radial6"/>
    <dgm:cxn modelId="{91A8EF0D-E772-426E-9B98-7F431AB624CF}" type="presParOf" srcId="{E852B5F8-AD13-489D-9A01-D6A23EE48403}" destId="{585321F5-D25D-4DEA-8A17-42608E6E10E1}" srcOrd="6" destOrd="0" presId="urn:microsoft.com/office/officeart/2005/8/layout/radial6"/>
    <dgm:cxn modelId="{ADE2913C-47E3-4D6B-807C-5404BE0B83EA}" type="presParOf" srcId="{E852B5F8-AD13-489D-9A01-D6A23EE48403}" destId="{E3112FC0-352C-4BA4-9F55-E09CABE0C59C}" srcOrd="7" destOrd="0" presId="urn:microsoft.com/office/officeart/2005/8/layout/radial6"/>
    <dgm:cxn modelId="{1261A7BD-3627-405D-8C31-758D940E40D1}" type="presParOf" srcId="{E852B5F8-AD13-489D-9A01-D6A23EE48403}" destId="{EC99B7E4-96D0-4253-AB5A-61ECCB961F1C}" srcOrd="8" destOrd="0" presId="urn:microsoft.com/office/officeart/2005/8/layout/radial6"/>
    <dgm:cxn modelId="{9A4CAF6E-C8CC-49F9-A7B7-B98CF563BAEE}" type="presParOf" srcId="{E852B5F8-AD13-489D-9A01-D6A23EE48403}" destId="{779577EE-8133-4373-8A3F-E222FE755433}" srcOrd="9" destOrd="0" presId="urn:microsoft.com/office/officeart/2005/8/layout/radial6"/>
    <dgm:cxn modelId="{17C2C7A9-1851-46B2-9EC4-AFC595A201B8}" type="presParOf" srcId="{E852B5F8-AD13-489D-9A01-D6A23EE48403}" destId="{1E1B1C78-7348-417B-8842-F56F27FC1CF9}" srcOrd="10" destOrd="0" presId="urn:microsoft.com/office/officeart/2005/8/layout/radial6"/>
    <dgm:cxn modelId="{B88A4AC8-8AB9-4822-8AA5-FD89D48D4B38}" type="presParOf" srcId="{E852B5F8-AD13-489D-9A01-D6A23EE48403}" destId="{098128A3-B3DA-4D9C-A56F-344CE3771F1D}" srcOrd="11" destOrd="0" presId="urn:microsoft.com/office/officeart/2005/8/layout/radial6"/>
    <dgm:cxn modelId="{4089CEA0-E4DA-4F4A-BAA0-117A0D768C5C}" type="presParOf" srcId="{E852B5F8-AD13-489D-9A01-D6A23EE48403}" destId="{CBFDA3DA-6B03-48AC-9677-86F42FA8DC97}" srcOrd="12" destOrd="0" presId="urn:microsoft.com/office/officeart/2005/8/layout/radial6"/>
    <dgm:cxn modelId="{BE4951B6-A69A-437A-BA68-4C8296B50376}" type="presParOf" srcId="{E852B5F8-AD13-489D-9A01-D6A23EE48403}" destId="{5F52FBE1-C589-4C78-A9F6-F55D54F0311D}" srcOrd="13" destOrd="0" presId="urn:microsoft.com/office/officeart/2005/8/layout/radial6"/>
    <dgm:cxn modelId="{256F4E8F-8A0F-4AD2-84F7-83D22BA41C28}" type="presParOf" srcId="{E852B5F8-AD13-489D-9A01-D6A23EE48403}" destId="{8E540801-BC59-4B42-97E0-03AFB493629A}" srcOrd="14" destOrd="0" presId="urn:microsoft.com/office/officeart/2005/8/layout/radial6"/>
    <dgm:cxn modelId="{C0CA6665-43AB-4042-99BD-5D3F60533C8F}" type="presParOf" srcId="{E852B5F8-AD13-489D-9A01-D6A23EE48403}" destId="{3C2E09B9-1539-4501-BDB9-7ACB998C2F89}" srcOrd="15" destOrd="0" presId="urn:microsoft.com/office/officeart/2005/8/layout/radial6"/>
    <dgm:cxn modelId="{AD50C72D-D4DC-42A2-8528-96B64ECEDEC8}" type="presParOf" srcId="{E852B5F8-AD13-489D-9A01-D6A23EE48403}" destId="{7C3D997A-3118-4504-923E-63999F5A0767}" srcOrd="16" destOrd="0" presId="urn:microsoft.com/office/officeart/2005/8/layout/radial6"/>
    <dgm:cxn modelId="{269DEFCE-B92C-46D2-B825-A2FEA222BDB5}" type="presParOf" srcId="{E852B5F8-AD13-489D-9A01-D6A23EE48403}" destId="{F73B0EA8-E2E5-4EFB-8D24-3B3076775FFE}" srcOrd="17" destOrd="0" presId="urn:microsoft.com/office/officeart/2005/8/layout/radial6"/>
    <dgm:cxn modelId="{DAE69305-3E5D-419F-A32B-A66D1E8A2DE8}" type="presParOf" srcId="{E852B5F8-AD13-489D-9A01-D6A23EE48403}" destId="{EF4AF664-3BC8-4F1C-8FB6-5DD5CFC623EE}" srcOrd="18" destOrd="0" presId="urn:microsoft.com/office/officeart/2005/8/layout/radial6"/>
    <dgm:cxn modelId="{575FA095-C7F7-46A3-ADB7-FA7E26C5723E}" type="presParOf" srcId="{E852B5F8-AD13-489D-9A01-D6A23EE48403}" destId="{8FE34BA8-F3DA-4CA4-927F-4FE4D824CCD7}" srcOrd="19" destOrd="0" presId="urn:microsoft.com/office/officeart/2005/8/layout/radial6"/>
    <dgm:cxn modelId="{82038A0F-E549-479E-8094-4A78540C887A}" type="presParOf" srcId="{E852B5F8-AD13-489D-9A01-D6A23EE48403}" destId="{6406C134-A1A6-450B-9695-73FC356C67C2}" srcOrd="20" destOrd="0" presId="urn:microsoft.com/office/officeart/2005/8/layout/radial6"/>
    <dgm:cxn modelId="{132A2C38-1531-4022-B1B4-1528DAA8133E}" type="presParOf" srcId="{E852B5F8-AD13-489D-9A01-D6A23EE48403}" destId="{999C1B74-5638-4ED2-8E88-CF3B22087E8F}" srcOrd="21"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6A18B9-2C74-4981-B06F-DBE0374B3972}" type="doc">
      <dgm:prSet loTypeId="urn:microsoft.com/office/officeart/2008/layout/VerticalCircleList" loCatId="list" qsTypeId="urn:microsoft.com/office/officeart/2005/8/quickstyle/simple5" qsCatId="simple" csTypeId="urn:microsoft.com/office/officeart/2005/8/colors/colorful2" csCatId="colorful" phldr="1"/>
      <dgm:spPr/>
      <dgm:t>
        <a:bodyPr/>
        <a:lstStyle/>
        <a:p>
          <a:endParaRPr lang="en-US"/>
        </a:p>
      </dgm:t>
    </dgm:pt>
    <dgm:pt modelId="{07743BFA-7AAE-47AD-971D-C08C41F333C7}">
      <dgm:prSet/>
      <dgm:spPr/>
      <dgm:t>
        <a:bodyPr/>
        <a:lstStyle/>
        <a:p>
          <a:r>
            <a:rPr lang="en-US" b="1" dirty="0" smtClean="0">
              <a:latin typeface="Times New Roman" panose="02020603050405020304" pitchFamily="18" charset="0"/>
              <a:cs typeface="Times New Roman" panose="02020603050405020304" pitchFamily="18" charset="0"/>
            </a:rPr>
            <a:t>Emergency Response</a:t>
          </a:r>
          <a:endParaRPr lang="en-US" b="1" dirty="0">
            <a:latin typeface="Times New Roman" panose="02020603050405020304" pitchFamily="18" charset="0"/>
            <a:cs typeface="Times New Roman" panose="02020603050405020304" pitchFamily="18" charset="0"/>
          </a:endParaRPr>
        </a:p>
      </dgm:t>
    </dgm:pt>
    <dgm:pt modelId="{BC329AD5-34F3-4DCD-92C0-6905F260BC4B}" type="parTrans" cxnId="{1B1D8B15-802D-4243-B9BD-081DA85867A1}">
      <dgm:prSet/>
      <dgm:spPr/>
      <dgm:t>
        <a:bodyPr/>
        <a:lstStyle/>
        <a:p>
          <a:endParaRPr lang="en-US" b="1">
            <a:latin typeface="Times New Roman" panose="02020603050405020304" pitchFamily="18" charset="0"/>
            <a:cs typeface="Times New Roman" panose="02020603050405020304" pitchFamily="18" charset="0"/>
          </a:endParaRPr>
        </a:p>
      </dgm:t>
    </dgm:pt>
    <dgm:pt modelId="{01DBDC88-F9DA-4758-92CC-08AA7C317185}" type="sibTrans" cxnId="{1B1D8B15-802D-4243-B9BD-081DA85867A1}">
      <dgm:prSet/>
      <dgm:spPr/>
      <dgm:t>
        <a:bodyPr/>
        <a:lstStyle/>
        <a:p>
          <a:endParaRPr lang="en-US" b="1">
            <a:latin typeface="Times New Roman" panose="02020603050405020304" pitchFamily="18" charset="0"/>
            <a:cs typeface="Times New Roman" panose="02020603050405020304" pitchFamily="18" charset="0"/>
          </a:endParaRPr>
        </a:p>
      </dgm:t>
    </dgm:pt>
    <dgm:pt modelId="{4FBC1AAE-7234-4E60-99FE-53E2A2748985}">
      <dgm:prSet phldrT="[Text]"/>
      <dgm:spPr/>
      <dgm:t>
        <a:bodyPr/>
        <a:lstStyle/>
        <a:p>
          <a:r>
            <a:rPr lang="en-US" b="1" dirty="0">
              <a:latin typeface="Times New Roman" panose="02020603050405020304" pitchFamily="18" charset="0"/>
              <a:cs typeface="Times New Roman" panose="02020603050405020304" pitchFamily="18" charset="0"/>
            </a:rPr>
            <a:t>Skill Development &amp; </a:t>
          </a:r>
          <a:r>
            <a:rPr lang="en-US" b="1" dirty="0" smtClean="0">
              <a:latin typeface="Times New Roman" panose="02020603050405020304" pitchFamily="18" charset="0"/>
              <a:cs typeface="Times New Roman" panose="02020603050405020304" pitchFamily="18" charset="0"/>
            </a:rPr>
            <a:t>Livelihood</a:t>
          </a:r>
          <a:endParaRPr lang="en-US" b="1" dirty="0">
            <a:latin typeface="Times New Roman" panose="02020603050405020304" pitchFamily="18" charset="0"/>
            <a:cs typeface="Times New Roman" panose="02020603050405020304" pitchFamily="18" charset="0"/>
          </a:endParaRPr>
        </a:p>
      </dgm:t>
    </dgm:pt>
    <dgm:pt modelId="{C3E02226-EE58-415F-915F-83EFDC5AA001}" type="parTrans" cxnId="{C29BDAC0-7CEB-4510-9E84-8A0F5B77C400}">
      <dgm:prSet/>
      <dgm:spPr/>
      <dgm:t>
        <a:bodyPr/>
        <a:lstStyle/>
        <a:p>
          <a:endParaRPr lang="en-US" b="1">
            <a:latin typeface="Times New Roman" panose="02020603050405020304" pitchFamily="18" charset="0"/>
            <a:cs typeface="Times New Roman" panose="02020603050405020304" pitchFamily="18" charset="0"/>
          </a:endParaRPr>
        </a:p>
      </dgm:t>
    </dgm:pt>
    <dgm:pt modelId="{D2969E87-4EE9-445A-BC14-5506B8A4156D}" type="sibTrans" cxnId="{C29BDAC0-7CEB-4510-9E84-8A0F5B77C400}">
      <dgm:prSet/>
      <dgm:spPr/>
      <dgm:t>
        <a:bodyPr/>
        <a:lstStyle/>
        <a:p>
          <a:endParaRPr lang="en-US" b="1">
            <a:latin typeface="Times New Roman" panose="02020603050405020304" pitchFamily="18" charset="0"/>
            <a:cs typeface="Times New Roman" panose="02020603050405020304" pitchFamily="18" charset="0"/>
          </a:endParaRPr>
        </a:p>
      </dgm:t>
    </dgm:pt>
    <dgm:pt modelId="{012D5B6B-D9E7-409B-97E1-FBAB13BB8F75}">
      <dgm:prSet/>
      <dgm:spPr/>
      <dgm:t>
        <a:bodyPr/>
        <a:lstStyle/>
        <a:p>
          <a:r>
            <a:rPr lang="en-US" b="1" dirty="0">
              <a:latin typeface="Times New Roman" panose="02020603050405020304" pitchFamily="18" charset="0"/>
              <a:cs typeface="Times New Roman" panose="02020603050405020304" pitchFamily="18" charset="0"/>
            </a:rPr>
            <a:t>Seasonal Program</a:t>
          </a:r>
        </a:p>
      </dgm:t>
    </dgm:pt>
    <dgm:pt modelId="{67B2196D-274A-4097-93A6-7B277C2DCC5B}" type="parTrans" cxnId="{B2927B47-38D8-454F-ABC6-2D515C4313BD}">
      <dgm:prSet/>
      <dgm:spPr/>
      <dgm:t>
        <a:bodyPr/>
        <a:lstStyle/>
        <a:p>
          <a:endParaRPr lang="en-US" b="1">
            <a:latin typeface="Times New Roman" panose="02020603050405020304" pitchFamily="18" charset="0"/>
            <a:cs typeface="Times New Roman" panose="02020603050405020304" pitchFamily="18" charset="0"/>
          </a:endParaRPr>
        </a:p>
      </dgm:t>
    </dgm:pt>
    <dgm:pt modelId="{9CC9DF18-9690-4466-A8F8-77B8BE6F7352}" type="sibTrans" cxnId="{B2927B47-38D8-454F-ABC6-2D515C4313BD}">
      <dgm:prSet/>
      <dgm:spPr/>
      <dgm:t>
        <a:bodyPr/>
        <a:lstStyle/>
        <a:p>
          <a:endParaRPr lang="en-US" b="1">
            <a:latin typeface="Times New Roman" panose="02020603050405020304" pitchFamily="18" charset="0"/>
            <a:cs typeface="Times New Roman" panose="02020603050405020304" pitchFamily="18" charset="0"/>
          </a:endParaRPr>
        </a:p>
      </dgm:t>
    </dgm:pt>
    <dgm:pt modelId="{B590ED67-7EB0-46AE-B446-9A0A3FA3C894}">
      <dgm:prSet phldrT="[Text]"/>
      <dgm:spPr/>
      <dgm:t>
        <a:bodyPr/>
        <a:lstStyle/>
        <a:p>
          <a:r>
            <a:rPr lang="en-US" b="1" dirty="0" smtClean="0">
              <a:latin typeface="Times New Roman" panose="02020603050405020304" pitchFamily="18" charset="0"/>
              <a:cs typeface="Times New Roman" panose="02020603050405020304" pitchFamily="18" charset="0"/>
            </a:rPr>
            <a:t>Health Care</a:t>
          </a:r>
          <a:endParaRPr lang="en-US" b="1" dirty="0">
            <a:latin typeface="Times New Roman" panose="02020603050405020304" pitchFamily="18" charset="0"/>
            <a:cs typeface="Times New Roman" panose="02020603050405020304" pitchFamily="18" charset="0"/>
          </a:endParaRPr>
        </a:p>
      </dgm:t>
    </dgm:pt>
    <dgm:pt modelId="{FE484A04-4376-4527-A651-CB3586E527BA}" type="parTrans" cxnId="{9B848122-5D58-4B1B-A777-A9B55A95B0FF}">
      <dgm:prSet/>
      <dgm:spPr/>
      <dgm:t>
        <a:bodyPr/>
        <a:lstStyle/>
        <a:p>
          <a:endParaRPr lang="en-US" b="1">
            <a:latin typeface="Times New Roman" panose="02020603050405020304" pitchFamily="18" charset="0"/>
            <a:cs typeface="Times New Roman" panose="02020603050405020304" pitchFamily="18" charset="0"/>
          </a:endParaRPr>
        </a:p>
      </dgm:t>
    </dgm:pt>
    <dgm:pt modelId="{11B2BCD6-A681-4259-88D3-5C15351D410E}" type="sibTrans" cxnId="{9B848122-5D58-4B1B-A777-A9B55A95B0FF}">
      <dgm:prSet/>
      <dgm:spPr/>
      <dgm:t>
        <a:bodyPr/>
        <a:lstStyle/>
        <a:p>
          <a:endParaRPr lang="en-US" b="1">
            <a:latin typeface="Times New Roman" panose="02020603050405020304" pitchFamily="18" charset="0"/>
            <a:cs typeface="Times New Roman" panose="02020603050405020304" pitchFamily="18" charset="0"/>
          </a:endParaRPr>
        </a:p>
      </dgm:t>
    </dgm:pt>
    <dgm:pt modelId="{170217A3-629F-4049-971A-184C4B57D389}">
      <dgm:prSet/>
      <dgm:spPr/>
      <dgm:t>
        <a:bodyPr/>
        <a:lstStyle/>
        <a:p>
          <a:r>
            <a:rPr lang="en-US" b="1" dirty="0">
              <a:latin typeface="Times New Roman" panose="02020603050405020304" pitchFamily="18" charset="0"/>
              <a:cs typeface="Times New Roman" panose="02020603050405020304" pitchFamily="18" charset="0"/>
            </a:rPr>
            <a:t>WASH- Water For Life</a:t>
          </a:r>
        </a:p>
      </dgm:t>
    </dgm:pt>
    <dgm:pt modelId="{83E9F165-9E2E-4D6C-BE51-AF0377C5D7D1}" type="sibTrans" cxnId="{E25BF5ED-1EF9-4BD8-9AA5-5E589F569B1A}">
      <dgm:prSet/>
      <dgm:spPr/>
      <dgm:t>
        <a:bodyPr/>
        <a:lstStyle/>
        <a:p>
          <a:endParaRPr lang="en-US" b="1">
            <a:latin typeface="Times New Roman" panose="02020603050405020304" pitchFamily="18" charset="0"/>
            <a:cs typeface="Times New Roman" panose="02020603050405020304" pitchFamily="18" charset="0"/>
          </a:endParaRPr>
        </a:p>
      </dgm:t>
    </dgm:pt>
    <dgm:pt modelId="{B44A3D77-8280-4DF6-B39B-8145E54317D1}" type="parTrans" cxnId="{E25BF5ED-1EF9-4BD8-9AA5-5E589F569B1A}">
      <dgm:prSet/>
      <dgm:spPr/>
      <dgm:t>
        <a:bodyPr/>
        <a:lstStyle/>
        <a:p>
          <a:endParaRPr lang="en-US" b="1">
            <a:latin typeface="Times New Roman" panose="02020603050405020304" pitchFamily="18" charset="0"/>
            <a:cs typeface="Times New Roman" panose="02020603050405020304" pitchFamily="18" charset="0"/>
          </a:endParaRPr>
        </a:p>
      </dgm:t>
    </dgm:pt>
    <dgm:pt modelId="{CD97D579-4476-4E54-A037-720C874730C5}">
      <dgm:prSet phldrT="[Text]"/>
      <dgm:spPr/>
      <dgm:t>
        <a:bodyPr/>
        <a:lstStyle/>
        <a:p>
          <a:r>
            <a:rPr lang="en-US" b="1" dirty="0">
              <a:latin typeface="Times New Roman" panose="02020603050405020304" pitchFamily="18" charset="0"/>
              <a:cs typeface="Times New Roman" panose="02020603050405020304" pitchFamily="18" charset="0"/>
            </a:rPr>
            <a:t>Orphan and Destitute </a:t>
          </a:r>
          <a:r>
            <a:rPr lang="en-US" b="1" dirty="0" smtClean="0">
              <a:latin typeface="Times New Roman" panose="02020603050405020304" pitchFamily="18" charset="0"/>
              <a:cs typeface="Times New Roman" panose="02020603050405020304" pitchFamily="18" charset="0"/>
            </a:rPr>
            <a:t>Support</a:t>
          </a:r>
          <a:endParaRPr lang="en-US" b="1" dirty="0">
            <a:latin typeface="Times New Roman" panose="02020603050405020304" pitchFamily="18" charset="0"/>
            <a:cs typeface="Times New Roman" panose="02020603050405020304" pitchFamily="18" charset="0"/>
          </a:endParaRPr>
        </a:p>
      </dgm:t>
    </dgm:pt>
    <dgm:pt modelId="{1FE810B0-19A8-459A-AEBD-AF34B1FF605D}" type="parTrans" cxnId="{E1A0C123-B742-4B5C-A3C6-7D43C6B6136E}">
      <dgm:prSet/>
      <dgm:spPr/>
      <dgm:t>
        <a:bodyPr/>
        <a:lstStyle/>
        <a:p>
          <a:endParaRPr lang="en-US" b="1">
            <a:latin typeface="Times New Roman" panose="02020603050405020304" pitchFamily="18" charset="0"/>
            <a:cs typeface="Times New Roman" panose="02020603050405020304" pitchFamily="18" charset="0"/>
          </a:endParaRPr>
        </a:p>
      </dgm:t>
    </dgm:pt>
    <dgm:pt modelId="{9719DC46-3C4B-48B7-94FA-63AC5FC916E7}" type="sibTrans" cxnId="{E1A0C123-B742-4B5C-A3C6-7D43C6B6136E}">
      <dgm:prSet/>
      <dgm:spPr/>
      <dgm:t>
        <a:bodyPr/>
        <a:lstStyle/>
        <a:p>
          <a:endParaRPr lang="en-US" b="1">
            <a:latin typeface="Times New Roman" panose="02020603050405020304" pitchFamily="18" charset="0"/>
            <a:cs typeface="Times New Roman" panose="02020603050405020304" pitchFamily="18" charset="0"/>
          </a:endParaRPr>
        </a:p>
      </dgm:t>
    </dgm:pt>
    <dgm:pt modelId="{DBCFFE5F-C9E0-4AEF-9680-6BA0038C7806}">
      <dgm:prSet phldrT="[Text]"/>
      <dgm:spPr/>
      <dgm:t>
        <a:bodyPr/>
        <a:lstStyle/>
        <a:p>
          <a:r>
            <a:rPr lang="en-US" b="1" dirty="0">
              <a:latin typeface="Times New Roman" panose="02020603050405020304" pitchFamily="18" charset="0"/>
              <a:cs typeface="Times New Roman" panose="02020603050405020304" pitchFamily="18" charset="0"/>
            </a:rPr>
            <a:t>Education for All</a:t>
          </a:r>
        </a:p>
      </dgm:t>
    </dgm:pt>
    <dgm:pt modelId="{F3131E68-3BBF-4BA6-B64B-9001293BAFE0}" type="sibTrans" cxnId="{BB43D65F-2774-4563-A95C-29787703C2CF}">
      <dgm:prSet/>
      <dgm:spPr/>
      <dgm:t>
        <a:bodyPr/>
        <a:lstStyle/>
        <a:p>
          <a:endParaRPr lang="en-US" b="1">
            <a:latin typeface="Times New Roman" panose="02020603050405020304" pitchFamily="18" charset="0"/>
            <a:cs typeface="Times New Roman" panose="02020603050405020304" pitchFamily="18" charset="0"/>
          </a:endParaRPr>
        </a:p>
      </dgm:t>
    </dgm:pt>
    <dgm:pt modelId="{139F3856-6843-499B-A4DD-1404728F2480}" type="parTrans" cxnId="{BB43D65F-2774-4563-A95C-29787703C2CF}">
      <dgm:prSet/>
      <dgm:spPr/>
      <dgm:t>
        <a:bodyPr/>
        <a:lstStyle/>
        <a:p>
          <a:endParaRPr lang="en-US" b="1">
            <a:latin typeface="Times New Roman" panose="02020603050405020304" pitchFamily="18" charset="0"/>
            <a:cs typeface="Times New Roman" panose="02020603050405020304" pitchFamily="18" charset="0"/>
          </a:endParaRPr>
        </a:p>
      </dgm:t>
    </dgm:pt>
    <dgm:pt modelId="{3D228349-92FA-4DD7-9DC8-0AA391EB0C73}" type="pres">
      <dgm:prSet presAssocID="{8A6A18B9-2C74-4981-B06F-DBE0374B3972}" presName="Name0" presStyleCnt="0">
        <dgm:presLayoutVars>
          <dgm:dir/>
        </dgm:presLayoutVars>
      </dgm:prSet>
      <dgm:spPr/>
      <dgm:t>
        <a:bodyPr/>
        <a:lstStyle/>
        <a:p>
          <a:endParaRPr lang="en-US"/>
        </a:p>
      </dgm:t>
    </dgm:pt>
    <dgm:pt modelId="{ADB1545A-5CD9-4015-8D96-72A3DE7095CE}" type="pres">
      <dgm:prSet presAssocID="{DBCFFE5F-C9E0-4AEF-9680-6BA0038C7806}" presName="noChildren" presStyleCnt="0"/>
      <dgm:spPr/>
    </dgm:pt>
    <dgm:pt modelId="{CE2E1D1E-7F4D-4C47-ABD8-4234AFE203D5}" type="pres">
      <dgm:prSet presAssocID="{DBCFFE5F-C9E0-4AEF-9680-6BA0038C7806}" presName="gap" presStyleCnt="0"/>
      <dgm:spPr/>
    </dgm:pt>
    <dgm:pt modelId="{6C8D7186-25C4-498D-B8C2-E2370E112822}" type="pres">
      <dgm:prSet presAssocID="{DBCFFE5F-C9E0-4AEF-9680-6BA0038C7806}" presName="medCircle2" presStyleLbl="vennNode1" presStyleIdx="0" presStyleCnt="7" custScaleX="45602" custScaleY="45602"/>
      <dgm:spPr/>
    </dgm:pt>
    <dgm:pt modelId="{D8404DED-4BE6-4065-9015-E8C4BA21B46D}" type="pres">
      <dgm:prSet presAssocID="{DBCFFE5F-C9E0-4AEF-9680-6BA0038C7806}" presName="txLvlOnly1" presStyleLbl="revTx" presStyleIdx="0" presStyleCnt="7" custLinFactNeighborX="11838"/>
      <dgm:spPr/>
      <dgm:t>
        <a:bodyPr/>
        <a:lstStyle/>
        <a:p>
          <a:endParaRPr lang="en-US"/>
        </a:p>
      </dgm:t>
    </dgm:pt>
    <dgm:pt modelId="{4459CFC0-90A8-4F14-A1BE-B9E3B7DA9F27}" type="pres">
      <dgm:prSet presAssocID="{CD97D579-4476-4E54-A037-720C874730C5}" presName="noChildren" presStyleCnt="0"/>
      <dgm:spPr/>
    </dgm:pt>
    <dgm:pt modelId="{02252307-1C82-477A-81B0-0FF3AECF5F9A}" type="pres">
      <dgm:prSet presAssocID="{CD97D579-4476-4E54-A037-720C874730C5}" presName="gap" presStyleCnt="0"/>
      <dgm:spPr/>
    </dgm:pt>
    <dgm:pt modelId="{CD52DCA2-71BF-4B4E-AF2A-0756E3A974BC}" type="pres">
      <dgm:prSet presAssocID="{CD97D579-4476-4E54-A037-720C874730C5}" presName="medCircle2" presStyleLbl="vennNode1" presStyleIdx="1" presStyleCnt="7" custScaleX="45602" custScaleY="45602" custLinFactNeighborX="19176"/>
      <dgm:spPr/>
    </dgm:pt>
    <dgm:pt modelId="{61345FA9-52B5-4EB7-B157-1A49B83AB190}" type="pres">
      <dgm:prSet presAssocID="{CD97D579-4476-4E54-A037-720C874730C5}" presName="txLvlOnly1" presStyleLbl="revTx" presStyleIdx="1" presStyleCnt="7" custScaleX="118558" custLinFactNeighborX="20673" custLinFactNeighborY="2256"/>
      <dgm:spPr/>
      <dgm:t>
        <a:bodyPr/>
        <a:lstStyle/>
        <a:p>
          <a:endParaRPr lang="en-US"/>
        </a:p>
      </dgm:t>
    </dgm:pt>
    <dgm:pt modelId="{B180E7A7-F2CE-4EA1-8F99-8A9A0883CA0F}" type="pres">
      <dgm:prSet presAssocID="{4FBC1AAE-7234-4E60-99FE-53E2A2748985}" presName="noChildren" presStyleCnt="0"/>
      <dgm:spPr/>
    </dgm:pt>
    <dgm:pt modelId="{6A6A3DC9-BDD9-493E-BA05-DCC4D40F1C6C}" type="pres">
      <dgm:prSet presAssocID="{4FBC1AAE-7234-4E60-99FE-53E2A2748985}" presName="gap" presStyleCnt="0"/>
      <dgm:spPr/>
    </dgm:pt>
    <dgm:pt modelId="{22478B89-046D-4049-A710-2D89CAF9A704}" type="pres">
      <dgm:prSet presAssocID="{4FBC1AAE-7234-4E60-99FE-53E2A2748985}" presName="medCircle2" presStyleLbl="vennNode1" presStyleIdx="2" presStyleCnt="7" custScaleX="45602" custScaleY="45602" custLinFactNeighborX="5633" custLinFactNeighborY="3157"/>
      <dgm:spPr/>
    </dgm:pt>
    <dgm:pt modelId="{3490F761-3766-4ED1-8177-FF47EEA059F8}" type="pres">
      <dgm:prSet presAssocID="{4FBC1AAE-7234-4E60-99FE-53E2A2748985}" presName="txLvlOnly1" presStyleLbl="revTx" presStyleIdx="2" presStyleCnt="7" custScaleX="114129" custLinFactNeighborX="17964" custLinFactNeighborY="11070"/>
      <dgm:spPr/>
      <dgm:t>
        <a:bodyPr/>
        <a:lstStyle/>
        <a:p>
          <a:endParaRPr lang="en-US"/>
        </a:p>
      </dgm:t>
    </dgm:pt>
    <dgm:pt modelId="{AB6962DA-CAF0-4C21-AC6F-7A4C497EEE8B}" type="pres">
      <dgm:prSet presAssocID="{B590ED67-7EB0-46AE-B446-9A0A3FA3C894}" presName="noChildren" presStyleCnt="0"/>
      <dgm:spPr/>
    </dgm:pt>
    <dgm:pt modelId="{A64C0C04-1B66-4D3D-94F5-BED710D6A38E}" type="pres">
      <dgm:prSet presAssocID="{B590ED67-7EB0-46AE-B446-9A0A3FA3C894}" presName="gap" presStyleCnt="0"/>
      <dgm:spPr/>
    </dgm:pt>
    <dgm:pt modelId="{55DC74A7-BAA4-4A0A-AC8E-76F29E245DF1}" type="pres">
      <dgm:prSet presAssocID="{B590ED67-7EB0-46AE-B446-9A0A3FA3C894}" presName="medCircle2" presStyleLbl="vennNode1" presStyleIdx="3" presStyleCnt="7" custScaleX="45602" custScaleY="45602" custLinFactNeighborX="6774"/>
      <dgm:spPr/>
    </dgm:pt>
    <dgm:pt modelId="{5D9E34CB-8FCC-4CBC-893A-718F4E827B89}" type="pres">
      <dgm:prSet presAssocID="{B590ED67-7EB0-46AE-B446-9A0A3FA3C894}" presName="txLvlOnly1" presStyleLbl="revTx" presStyleIdx="3" presStyleCnt="7" custScaleX="107195" custLinFactNeighborX="15097" custLinFactNeighborY="2028"/>
      <dgm:spPr/>
      <dgm:t>
        <a:bodyPr/>
        <a:lstStyle/>
        <a:p>
          <a:endParaRPr lang="en-US"/>
        </a:p>
      </dgm:t>
    </dgm:pt>
    <dgm:pt modelId="{89B6C6C5-7417-4BFE-81D1-2B0CF5B7240E}" type="pres">
      <dgm:prSet presAssocID="{012D5B6B-D9E7-409B-97E1-FBAB13BB8F75}" presName="noChildren" presStyleCnt="0"/>
      <dgm:spPr/>
    </dgm:pt>
    <dgm:pt modelId="{F0302023-78CB-41C9-8C65-AA90FD42B74F}" type="pres">
      <dgm:prSet presAssocID="{012D5B6B-D9E7-409B-97E1-FBAB13BB8F75}" presName="gap" presStyleCnt="0"/>
      <dgm:spPr/>
    </dgm:pt>
    <dgm:pt modelId="{6EB536E5-4D32-4FA6-B9AF-7B19356A968C}" type="pres">
      <dgm:prSet presAssocID="{012D5B6B-D9E7-409B-97E1-FBAB13BB8F75}" presName="medCircle2" presStyleLbl="vennNode1" presStyleIdx="4" presStyleCnt="7" custScaleX="45602" custScaleY="45602"/>
      <dgm:spPr/>
    </dgm:pt>
    <dgm:pt modelId="{BF2C9EFC-3E20-4F8D-A405-31D05021C5EB}" type="pres">
      <dgm:prSet presAssocID="{012D5B6B-D9E7-409B-97E1-FBAB13BB8F75}" presName="txLvlOnly1" presStyleLbl="revTx" presStyleIdx="4" presStyleCnt="7" custLinFactNeighborX="12261" custLinFactNeighborY="-2065"/>
      <dgm:spPr/>
      <dgm:t>
        <a:bodyPr/>
        <a:lstStyle/>
        <a:p>
          <a:endParaRPr lang="en-US"/>
        </a:p>
      </dgm:t>
    </dgm:pt>
    <dgm:pt modelId="{55CA8B85-47A3-4519-9FAB-7F13A92DEB33}" type="pres">
      <dgm:prSet presAssocID="{170217A3-629F-4049-971A-184C4B57D389}" presName="noChildren" presStyleCnt="0"/>
      <dgm:spPr/>
    </dgm:pt>
    <dgm:pt modelId="{9FE69B77-48A5-4EFE-9E1B-3E0583A1F176}" type="pres">
      <dgm:prSet presAssocID="{170217A3-629F-4049-971A-184C4B57D389}" presName="gap" presStyleCnt="0"/>
      <dgm:spPr/>
    </dgm:pt>
    <dgm:pt modelId="{4AAFA983-36C6-4EC4-8886-6F610C7D6CA1}" type="pres">
      <dgm:prSet presAssocID="{170217A3-629F-4049-971A-184C4B57D389}" presName="medCircle2" presStyleLbl="vennNode1" presStyleIdx="5" presStyleCnt="7" custScaleX="45602" custScaleY="45602"/>
      <dgm:spPr/>
    </dgm:pt>
    <dgm:pt modelId="{3FA74BB2-245B-4715-B260-7EE800F18024}" type="pres">
      <dgm:prSet presAssocID="{170217A3-629F-4049-971A-184C4B57D389}" presName="txLvlOnly1" presStyleLbl="revTx" presStyleIdx="5" presStyleCnt="7" custLinFactNeighborX="12472"/>
      <dgm:spPr/>
      <dgm:t>
        <a:bodyPr/>
        <a:lstStyle/>
        <a:p>
          <a:endParaRPr lang="en-US"/>
        </a:p>
      </dgm:t>
    </dgm:pt>
    <dgm:pt modelId="{F47D4F4C-F4D5-4590-AD2F-0755BB4D9957}" type="pres">
      <dgm:prSet presAssocID="{07743BFA-7AAE-47AD-971D-C08C41F333C7}" presName="noChildren" presStyleCnt="0"/>
      <dgm:spPr/>
    </dgm:pt>
    <dgm:pt modelId="{3314F0F1-D607-4483-9F4E-72E4E38E4C89}" type="pres">
      <dgm:prSet presAssocID="{07743BFA-7AAE-47AD-971D-C08C41F333C7}" presName="gap" presStyleCnt="0"/>
      <dgm:spPr/>
    </dgm:pt>
    <dgm:pt modelId="{D3EE5F36-24A8-4414-9D63-6FD7F924C879}" type="pres">
      <dgm:prSet presAssocID="{07743BFA-7AAE-47AD-971D-C08C41F333C7}" presName="medCircle2" presStyleLbl="vennNode1" presStyleIdx="6" presStyleCnt="7" custScaleX="45602" custScaleY="45602"/>
      <dgm:spPr/>
    </dgm:pt>
    <dgm:pt modelId="{2D7B62A4-D20D-45C3-855B-D3AE519EFD2D}" type="pres">
      <dgm:prSet presAssocID="{07743BFA-7AAE-47AD-971D-C08C41F333C7}" presName="txLvlOnly1" presStyleLbl="revTx" presStyleIdx="6" presStyleCnt="7" custLinFactNeighborX="11204" custLinFactNeighborY="-1128"/>
      <dgm:spPr/>
      <dgm:t>
        <a:bodyPr/>
        <a:lstStyle/>
        <a:p>
          <a:endParaRPr lang="en-US"/>
        </a:p>
      </dgm:t>
    </dgm:pt>
  </dgm:ptLst>
  <dgm:cxnLst>
    <dgm:cxn modelId="{61433692-1E0A-486B-8CD9-29980B12B137}" type="presOf" srcId="{4FBC1AAE-7234-4E60-99FE-53E2A2748985}" destId="{3490F761-3766-4ED1-8177-FF47EEA059F8}" srcOrd="0" destOrd="0" presId="urn:microsoft.com/office/officeart/2008/layout/VerticalCircleList"/>
    <dgm:cxn modelId="{B18919EA-7DD7-4DA0-810E-7B8F004F50FB}" type="presOf" srcId="{B590ED67-7EB0-46AE-B446-9A0A3FA3C894}" destId="{5D9E34CB-8FCC-4CBC-893A-718F4E827B89}" srcOrd="0" destOrd="0" presId="urn:microsoft.com/office/officeart/2008/layout/VerticalCircleList"/>
    <dgm:cxn modelId="{9B848122-5D58-4B1B-A777-A9B55A95B0FF}" srcId="{8A6A18B9-2C74-4981-B06F-DBE0374B3972}" destId="{B590ED67-7EB0-46AE-B446-9A0A3FA3C894}" srcOrd="3" destOrd="0" parTransId="{FE484A04-4376-4527-A651-CB3586E527BA}" sibTransId="{11B2BCD6-A681-4259-88D3-5C15351D410E}"/>
    <dgm:cxn modelId="{18046A66-5DF6-4C2E-B198-F0D954EC1998}" type="presOf" srcId="{012D5B6B-D9E7-409B-97E1-FBAB13BB8F75}" destId="{BF2C9EFC-3E20-4F8D-A405-31D05021C5EB}" srcOrd="0" destOrd="0" presId="urn:microsoft.com/office/officeart/2008/layout/VerticalCircleList"/>
    <dgm:cxn modelId="{DB89F373-31A1-4D5D-AE01-32DF025533EE}" type="presOf" srcId="{8A6A18B9-2C74-4981-B06F-DBE0374B3972}" destId="{3D228349-92FA-4DD7-9DC8-0AA391EB0C73}" srcOrd="0" destOrd="0" presId="urn:microsoft.com/office/officeart/2008/layout/VerticalCircleList"/>
    <dgm:cxn modelId="{B2927B47-38D8-454F-ABC6-2D515C4313BD}" srcId="{8A6A18B9-2C74-4981-B06F-DBE0374B3972}" destId="{012D5B6B-D9E7-409B-97E1-FBAB13BB8F75}" srcOrd="4" destOrd="0" parTransId="{67B2196D-274A-4097-93A6-7B277C2DCC5B}" sibTransId="{9CC9DF18-9690-4466-A8F8-77B8BE6F7352}"/>
    <dgm:cxn modelId="{7AD4E354-9D09-42F6-AF4F-5F85E946017B}" type="presOf" srcId="{CD97D579-4476-4E54-A037-720C874730C5}" destId="{61345FA9-52B5-4EB7-B157-1A49B83AB190}" srcOrd="0" destOrd="0" presId="urn:microsoft.com/office/officeart/2008/layout/VerticalCircleList"/>
    <dgm:cxn modelId="{E25BF5ED-1EF9-4BD8-9AA5-5E589F569B1A}" srcId="{8A6A18B9-2C74-4981-B06F-DBE0374B3972}" destId="{170217A3-629F-4049-971A-184C4B57D389}" srcOrd="5" destOrd="0" parTransId="{B44A3D77-8280-4DF6-B39B-8145E54317D1}" sibTransId="{83E9F165-9E2E-4D6C-BE51-AF0377C5D7D1}"/>
    <dgm:cxn modelId="{C29BDAC0-7CEB-4510-9E84-8A0F5B77C400}" srcId="{8A6A18B9-2C74-4981-B06F-DBE0374B3972}" destId="{4FBC1AAE-7234-4E60-99FE-53E2A2748985}" srcOrd="2" destOrd="0" parTransId="{C3E02226-EE58-415F-915F-83EFDC5AA001}" sibTransId="{D2969E87-4EE9-445A-BC14-5506B8A4156D}"/>
    <dgm:cxn modelId="{BB43D65F-2774-4563-A95C-29787703C2CF}" srcId="{8A6A18B9-2C74-4981-B06F-DBE0374B3972}" destId="{DBCFFE5F-C9E0-4AEF-9680-6BA0038C7806}" srcOrd="0" destOrd="0" parTransId="{139F3856-6843-499B-A4DD-1404728F2480}" sibTransId="{F3131E68-3BBF-4BA6-B64B-9001293BAFE0}"/>
    <dgm:cxn modelId="{1B1D8B15-802D-4243-B9BD-081DA85867A1}" srcId="{8A6A18B9-2C74-4981-B06F-DBE0374B3972}" destId="{07743BFA-7AAE-47AD-971D-C08C41F333C7}" srcOrd="6" destOrd="0" parTransId="{BC329AD5-34F3-4DCD-92C0-6905F260BC4B}" sibTransId="{01DBDC88-F9DA-4758-92CC-08AA7C317185}"/>
    <dgm:cxn modelId="{1A169EA6-BE14-41B3-8C26-5AA724B48E31}" type="presOf" srcId="{170217A3-629F-4049-971A-184C4B57D389}" destId="{3FA74BB2-245B-4715-B260-7EE800F18024}" srcOrd="0" destOrd="0" presId="urn:microsoft.com/office/officeart/2008/layout/VerticalCircleList"/>
    <dgm:cxn modelId="{92C043E2-16CC-4FDA-B10E-EB07F7831C18}" type="presOf" srcId="{07743BFA-7AAE-47AD-971D-C08C41F333C7}" destId="{2D7B62A4-D20D-45C3-855B-D3AE519EFD2D}" srcOrd="0" destOrd="0" presId="urn:microsoft.com/office/officeart/2008/layout/VerticalCircleList"/>
    <dgm:cxn modelId="{E1A0C123-B742-4B5C-A3C6-7D43C6B6136E}" srcId="{8A6A18B9-2C74-4981-B06F-DBE0374B3972}" destId="{CD97D579-4476-4E54-A037-720C874730C5}" srcOrd="1" destOrd="0" parTransId="{1FE810B0-19A8-459A-AEBD-AF34B1FF605D}" sibTransId="{9719DC46-3C4B-48B7-94FA-63AC5FC916E7}"/>
    <dgm:cxn modelId="{CD31B5D6-534A-417D-B6AE-C4C070FE3C0B}" type="presOf" srcId="{DBCFFE5F-C9E0-4AEF-9680-6BA0038C7806}" destId="{D8404DED-4BE6-4065-9015-E8C4BA21B46D}" srcOrd="0" destOrd="0" presId="urn:microsoft.com/office/officeart/2008/layout/VerticalCircleList"/>
    <dgm:cxn modelId="{74E84790-49CA-41BC-AC76-BE80939E5E10}" type="presParOf" srcId="{3D228349-92FA-4DD7-9DC8-0AA391EB0C73}" destId="{ADB1545A-5CD9-4015-8D96-72A3DE7095CE}" srcOrd="0" destOrd="0" presId="urn:microsoft.com/office/officeart/2008/layout/VerticalCircleList"/>
    <dgm:cxn modelId="{BEA75CBA-A757-4E83-BB43-3E7CCE7B1CAC}" type="presParOf" srcId="{ADB1545A-5CD9-4015-8D96-72A3DE7095CE}" destId="{CE2E1D1E-7F4D-4C47-ABD8-4234AFE203D5}" srcOrd="0" destOrd="0" presId="urn:microsoft.com/office/officeart/2008/layout/VerticalCircleList"/>
    <dgm:cxn modelId="{D9CC816F-EE93-4117-A1CA-5D6F56963B2D}" type="presParOf" srcId="{ADB1545A-5CD9-4015-8D96-72A3DE7095CE}" destId="{6C8D7186-25C4-498D-B8C2-E2370E112822}" srcOrd="1" destOrd="0" presId="urn:microsoft.com/office/officeart/2008/layout/VerticalCircleList"/>
    <dgm:cxn modelId="{EBB2ECE4-1BE0-40CA-B24D-38D35F9F4B66}" type="presParOf" srcId="{ADB1545A-5CD9-4015-8D96-72A3DE7095CE}" destId="{D8404DED-4BE6-4065-9015-E8C4BA21B46D}" srcOrd="2" destOrd="0" presId="urn:microsoft.com/office/officeart/2008/layout/VerticalCircleList"/>
    <dgm:cxn modelId="{BDD87CF0-7D9C-4D08-A0DA-7A5A0D7B9575}" type="presParOf" srcId="{3D228349-92FA-4DD7-9DC8-0AA391EB0C73}" destId="{4459CFC0-90A8-4F14-A1BE-B9E3B7DA9F27}" srcOrd="1" destOrd="0" presId="urn:microsoft.com/office/officeart/2008/layout/VerticalCircleList"/>
    <dgm:cxn modelId="{638243CE-0E29-41F2-8650-5111BCBB1ADF}" type="presParOf" srcId="{4459CFC0-90A8-4F14-A1BE-B9E3B7DA9F27}" destId="{02252307-1C82-477A-81B0-0FF3AECF5F9A}" srcOrd="0" destOrd="0" presId="urn:microsoft.com/office/officeart/2008/layout/VerticalCircleList"/>
    <dgm:cxn modelId="{97B8DFF6-65B7-4E6D-B9BC-F6E82794B964}" type="presParOf" srcId="{4459CFC0-90A8-4F14-A1BE-B9E3B7DA9F27}" destId="{CD52DCA2-71BF-4B4E-AF2A-0756E3A974BC}" srcOrd="1" destOrd="0" presId="urn:microsoft.com/office/officeart/2008/layout/VerticalCircleList"/>
    <dgm:cxn modelId="{796A5010-96E1-4D2C-9085-CDA535075110}" type="presParOf" srcId="{4459CFC0-90A8-4F14-A1BE-B9E3B7DA9F27}" destId="{61345FA9-52B5-4EB7-B157-1A49B83AB190}" srcOrd="2" destOrd="0" presId="urn:microsoft.com/office/officeart/2008/layout/VerticalCircleList"/>
    <dgm:cxn modelId="{62219697-101D-42C3-A427-375830DD19AC}" type="presParOf" srcId="{3D228349-92FA-4DD7-9DC8-0AA391EB0C73}" destId="{B180E7A7-F2CE-4EA1-8F99-8A9A0883CA0F}" srcOrd="2" destOrd="0" presId="urn:microsoft.com/office/officeart/2008/layout/VerticalCircleList"/>
    <dgm:cxn modelId="{146049C2-B3EA-4FE1-AD45-084873A84436}" type="presParOf" srcId="{B180E7A7-F2CE-4EA1-8F99-8A9A0883CA0F}" destId="{6A6A3DC9-BDD9-493E-BA05-DCC4D40F1C6C}" srcOrd="0" destOrd="0" presId="urn:microsoft.com/office/officeart/2008/layout/VerticalCircleList"/>
    <dgm:cxn modelId="{4C385675-5F0D-49FB-B3B3-EB12D676EE76}" type="presParOf" srcId="{B180E7A7-F2CE-4EA1-8F99-8A9A0883CA0F}" destId="{22478B89-046D-4049-A710-2D89CAF9A704}" srcOrd="1" destOrd="0" presId="urn:microsoft.com/office/officeart/2008/layout/VerticalCircleList"/>
    <dgm:cxn modelId="{B01D51A7-EE02-41C0-9E84-9FBAABAAE4ED}" type="presParOf" srcId="{B180E7A7-F2CE-4EA1-8F99-8A9A0883CA0F}" destId="{3490F761-3766-4ED1-8177-FF47EEA059F8}" srcOrd="2" destOrd="0" presId="urn:microsoft.com/office/officeart/2008/layout/VerticalCircleList"/>
    <dgm:cxn modelId="{D2E30B42-818E-4444-991A-9C69B7E97790}" type="presParOf" srcId="{3D228349-92FA-4DD7-9DC8-0AA391EB0C73}" destId="{AB6962DA-CAF0-4C21-AC6F-7A4C497EEE8B}" srcOrd="3" destOrd="0" presId="urn:microsoft.com/office/officeart/2008/layout/VerticalCircleList"/>
    <dgm:cxn modelId="{6310E18F-45B0-4815-BEB9-6E814711DD89}" type="presParOf" srcId="{AB6962DA-CAF0-4C21-AC6F-7A4C497EEE8B}" destId="{A64C0C04-1B66-4D3D-94F5-BED710D6A38E}" srcOrd="0" destOrd="0" presId="urn:microsoft.com/office/officeart/2008/layout/VerticalCircleList"/>
    <dgm:cxn modelId="{5FD258DE-3BB0-44CC-AA74-0BF2720F291C}" type="presParOf" srcId="{AB6962DA-CAF0-4C21-AC6F-7A4C497EEE8B}" destId="{55DC74A7-BAA4-4A0A-AC8E-76F29E245DF1}" srcOrd="1" destOrd="0" presId="urn:microsoft.com/office/officeart/2008/layout/VerticalCircleList"/>
    <dgm:cxn modelId="{B7748853-9799-40D0-AA9E-F30AAEF5B5B0}" type="presParOf" srcId="{AB6962DA-CAF0-4C21-AC6F-7A4C497EEE8B}" destId="{5D9E34CB-8FCC-4CBC-893A-718F4E827B89}" srcOrd="2" destOrd="0" presId="urn:microsoft.com/office/officeart/2008/layout/VerticalCircleList"/>
    <dgm:cxn modelId="{5A2F69D1-933E-48F3-B981-7C742E490A06}" type="presParOf" srcId="{3D228349-92FA-4DD7-9DC8-0AA391EB0C73}" destId="{89B6C6C5-7417-4BFE-81D1-2B0CF5B7240E}" srcOrd="4" destOrd="0" presId="urn:microsoft.com/office/officeart/2008/layout/VerticalCircleList"/>
    <dgm:cxn modelId="{8148F17D-7830-4B31-85F2-D02F077FF82E}" type="presParOf" srcId="{89B6C6C5-7417-4BFE-81D1-2B0CF5B7240E}" destId="{F0302023-78CB-41C9-8C65-AA90FD42B74F}" srcOrd="0" destOrd="0" presId="urn:microsoft.com/office/officeart/2008/layout/VerticalCircleList"/>
    <dgm:cxn modelId="{6AF5F562-8E0E-47DF-B7B1-8674E712B719}" type="presParOf" srcId="{89B6C6C5-7417-4BFE-81D1-2B0CF5B7240E}" destId="{6EB536E5-4D32-4FA6-B9AF-7B19356A968C}" srcOrd="1" destOrd="0" presId="urn:microsoft.com/office/officeart/2008/layout/VerticalCircleList"/>
    <dgm:cxn modelId="{DA2A6663-9C68-4ED5-9FAC-56FC74B68C83}" type="presParOf" srcId="{89B6C6C5-7417-4BFE-81D1-2B0CF5B7240E}" destId="{BF2C9EFC-3E20-4F8D-A405-31D05021C5EB}" srcOrd="2" destOrd="0" presId="urn:microsoft.com/office/officeart/2008/layout/VerticalCircleList"/>
    <dgm:cxn modelId="{DA8DD859-B941-49BF-8AA9-AA3FEFDCE65E}" type="presParOf" srcId="{3D228349-92FA-4DD7-9DC8-0AA391EB0C73}" destId="{55CA8B85-47A3-4519-9FAB-7F13A92DEB33}" srcOrd="5" destOrd="0" presId="urn:microsoft.com/office/officeart/2008/layout/VerticalCircleList"/>
    <dgm:cxn modelId="{6A4387DD-AB73-49B2-A286-0EAE52875252}" type="presParOf" srcId="{55CA8B85-47A3-4519-9FAB-7F13A92DEB33}" destId="{9FE69B77-48A5-4EFE-9E1B-3E0583A1F176}" srcOrd="0" destOrd="0" presId="urn:microsoft.com/office/officeart/2008/layout/VerticalCircleList"/>
    <dgm:cxn modelId="{82BAF878-BA6C-43AF-A011-5963766FB06D}" type="presParOf" srcId="{55CA8B85-47A3-4519-9FAB-7F13A92DEB33}" destId="{4AAFA983-36C6-4EC4-8886-6F610C7D6CA1}" srcOrd="1" destOrd="0" presId="urn:microsoft.com/office/officeart/2008/layout/VerticalCircleList"/>
    <dgm:cxn modelId="{364DCE8B-2BDD-46EE-9AD5-54860E2BF2CC}" type="presParOf" srcId="{55CA8B85-47A3-4519-9FAB-7F13A92DEB33}" destId="{3FA74BB2-245B-4715-B260-7EE800F18024}" srcOrd="2" destOrd="0" presId="urn:microsoft.com/office/officeart/2008/layout/VerticalCircleList"/>
    <dgm:cxn modelId="{D06AF17C-F966-48A6-A6C7-85D653787DC4}" type="presParOf" srcId="{3D228349-92FA-4DD7-9DC8-0AA391EB0C73}" destId="{F47D4F4C-F4D5-4590-AD2F-0755BB4D9957}" srcOrd="6" destOrd="0" presId="urn:microsoft.com/office/officeart/2008/layout/VerticalCircleList"/>
    <dgm:cxn modelId="{4798CDFA-3212-430E-AEA0-9AD5E09FA032}" type="presParOf" srcId="{F47D4F4C-F4D5-4590-AD2F-0755BB4D9957}" destId="{3314F0F1-D607-4483-9F4E-72E4E38E4C89}" srcOrd="0" destOrd="0" presId="urn:microsoft.com/office/officeart/2008/layout/VerticalCircleList"/>
    <dgm:cxn modelId="{54413E2A-B64A-4D10-9EE8-A27BF3ECCCE6}" type="presParOf" srcId="{F47D4F4C-F4D5-4590-AD2F-0755BB4D9957}" destId="{D3EE5F36-24A8-4414-9D63-6FD7F924C879}" srcOrd="1" destOrd="0" presId="urn:microsoft.com/office/officeart/2008/layout/VerticalCircleList"/>
    <dgm:cxn modelId="{13DC5B3A-B9E3-47B6-972A-EA6DCC656E95}" type="presParOf" srcId="{F47D4F4C-F4D5-4590-AD2F-0755BB4D9957}" destId="{2D7B62A4-D20D-45C3-855B-D3AE519EFD2D}"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178BA-26C3-457F-9B0E-CECB75ECE3AA}">
      <dsp:nvSpPr>
        <dsp:cNvPr id="0" name=""/>
        <dsp:cNvSpPr/>
      </dsp:nvSpPr>
      <dsp:spPr>
        <a:xfrm>
          <a:off x="0" y="94602"/>
          <a:ext cx="2175502" cy="1305301"/>
        </a:xfrm>
        <a:prstGeom prst="rect">
          <a:avLst/>
        </a:prstGeom>
        <a:gradFill rotWithShape="0">
          <a:gsLst>
            <a:gs pos="0">
              <a:schemeClr val="accent1">
                <a:shade val="50000"/>
                <a:hueOff val="0"/>
                <a:satOff val="0"/>
                <a:lumOff val="0"/>
                <a:alphaOff val="0"/>
                <a:tint val="96000"/>
                <a:lumMod val="102000"/>
              </a:schemeClr>
            </a:gs>
            <a:gs pos="100000">
              <a:schemeClr val="accent1">
                <a:shade val="50000"/>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effectLst/>
              <a:latin typeface="Times New Roman" panose="02020603050405020304" pitchFamily="18" charset="0"/>
              <a:ea typeface="Calibri" panose="020F0502020204030204" pitchFamily="34" charset="0"/>
              <a:cs typeface="Times New Roman" panose="02020603050405020304" pitchFamily="18" charset="0"/>
            </a:rPr>
            <a:t>Message from Secretary General</a:t>
          </a:r>
          <a:endParaRPr lang="en-US" sz="1800" b="1" kern="1200" dirty="0">
            <a:latin typeface="Times New Roman" panose="02020603050405020304" pitchFamily="18" charset="0"/>
            <a:cs typeface="Times New Roman" panose="02020603050405020304" pitchFamily="18" charset="0"/>
          </a:endParaRPr>
        </a:p>
      </dsp:txBody>
      <dsp:txXfrm>
        <a:off x="0" y="94602"/>
        <a:ext cx="2175502" cy="1305301"/>
      </dsp:txXfrm>
    </dsp:sp>
    <dsp:sp modelId="{009CA7D4-F719-4A21-9E81-E73632FEDC19}">
      <dsp:nvSpPr>
        <dsp:cNvPr id="0" name=""/>
        <dsp:cNvSpPr/>
      </dsp:nvSpPr>
      <dsp:spPr>
        <a:xfrm>
          <a:off x="2393053" y="94602"/>
          <a:ext cx="2175502" cy="1305301"/>
        </a:xfrm>
        <a:prstGeom prst="rect">
          <a:avLst/>
        </a:prstGeom>
        <a:gradFill rotWithShape="0">
          <a:gsLst>
            <a:gs pos="0">
              <a:schemeClr val="accent1">
                <a:shade val="50000"/>
                <a:hueOff val="99295"/>
                <a:satOff val="1416"/>
                <a:lumOff val="8659"/>
                <a:alphaOff val="0"/>
                <a:tint val="96000"/>
                <a:lumMod val="102000"/>
              </a:schemeClr>
            </a:gs>
            <a:gs pos="100000">
              <a:schemeClr val="accent1">
                <a:shade val="50000"/>
                <a:hueOff val="99295"/>
                <a:satOff val="1416"/>
                <a:lumOff val="8659"/>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smtClean="0">
              <a:latin typeface="Times New Roman" panose="02020603050405020304" pitchFamily="18" charset="0"/>
              <a:cs typeface="Times New Roman" panose="02020603050405020304" pitchFamily="18" charset="0"/>
            </a:rPr>
            <a:t>Country Context</a:t>
          </a:r>
          <a:endParaRPr lang="en-US" sz="1800" b="1" kern="1200" dirty="0">
            <a:latin typeface="Times New Roman" panose="02020603050405020304" pitchFamily="18" charset="0"/>
            <a:cs typeface="Times New Roman" panose="02020603050405020304" pitchFamily="18" charset="0"/>
          </a:endParaRPr>
        </a:p>
      </dsp:txBody>
      <dsp:txXfrm>
        <a:off x="2393053" y="94602"/>
        <a:ext cx="2175502" cy="1305301"/>
      </dsp:txXfrm>
    </dsp:sp>
    <dsp:sp modelId="{179B570F-F6C1-4503-959A-9C10247EBFF9}">
      <dsp:nvSpPr>
        <dsp:cNvPr id="0" name=""/>
        <dsp:cNvSpPr/>
      </dsp:nvSpPr>
      <dsp:spPr>
        <a:xfrm>
          <a:off x="4786106" y="94602"/>
          <a:ext cx="2175502" cy="1305301"/>
        </a:xfrm>
        <a:prstGeom prst="rect">
          <a:avLst/>
        </a:prstGeom>
        <a:gradFill rotWithShape="0">
          <a:gsLst>
            <a:gs pos="0">
              <a:schemeClr val="accent1">
                <a:shade val="50000"/>
                <a:hueOff val="198590"/>
                <a:satOff val="2833"/>
                <a:lumOff val="17318"/>
                <a:alphaOff val="0"/>
                <a:tint val="96000"/>
                <a:lumMod val="102000"/>
              </a:schemeClr>
            </a:gs>
            <a:gs pos="100000">
              <a:schemeClr val="accent1">
                <a:shade val="50000"/>
                <a:hueOff val="198590"/>
                <a:satOff val="2833"/>
                <a:lumOff val="17318"/>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Who We are</a:t>
          </a:r>
          <a:endParaRPr lang="en-US" sz="1800" b="1" kern="1200" dirty="0">
            <a:latin typeface="Times New Roman" panose="02020603050405020304" pitchFamily="18" charset="0"/>
            <a:cs typeface="Times New Roman" panose="02020603050405020304" pitchFamily="18" charset="0"/>
          </a:endParaRPr>
        </a:p>
      </dsp:txBody>
      <dsp:txXfrm>
        <a:off x="4786106" y="94602"/>
        <a:ext cx="2175502" cy="1305301"/>
      </dsp:txXfrm>
    </dsp:sp>
    <dsp:sp modelId="{711F5196-F563-402C-AC48-1E7507A69231}">
      <dsp:nvSpPr>
        <dsp:cNvPr id="0" name=""/>
        <dsp:cNvSpPr/>
      </dsp:nvSpPr>
      <dsp:spPr>
        <a:xfrm>
          <a:off x="0" y="1617454"/>
          <a:ext cx="2175502" cy="1305301"/>
        </a:xfrm>
        <a:prstGeom prst="rect">
          <a:avLst/>
        </a:prstGeom>
        <a:gradFill rotWithShape="0">
          <a:gsLst>
            <a:gs pos="0">
              <a:schemeClr val="accent1">
                <a:shade val="50000"/>
                <a:hueOff val="297884"/>
                <a:satOff val="4249"/>
                <a:lumOff val="25976"/>
                <a:alphaOff val="0"/>
                <a:tint val="96000"/>
                <a:lumMod val="102000"/>
              </a:schemeClr>
            </a:gs>
            <a:gs pos="100000">
              <a:schemeClr val="accent1">
                <a:shade val="50000"/>
                <a:hueOff val="297884"/>
                <a:satOff val="4249"/>
                <a:lumOff val="25976"/>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Impact at Glance</a:t>
          </a:r>
          <a:endParaRPr lang="en-IN" sz="1800" b="1" kern="1200" dirty="0">
            <a:latin typeface="Times New Roman" panose="02020603050405020304" pitchFamily="18" charset="0"/>
            <a:cs typeface="Times New Roman" panose="02020603050405020304" pitchFamily="18" charset="0"/>
          </a:endParaRPr>
        </a:p>
      </dsp:txBody>
      <dsp:txXfrm>
        <a:off x="0" y="1617454"/>
        <a:ext cx="2175502" cy="1305301"/>
      </dsp:txXfrm>
    </dsp:sp>
    <dsp:sp modelId="{BDE0D407-574C-4363-96A4-C73F0790D138}">
      <dsp:nvSpPr>
        <dsp:cNvPr id="0" name=""/>
        <dsp:cNvSpPr/>
      </dsp:nvSpPr>
      <dsp:spPr>
        <a:xfrm>
          <a:off x="2393053" y="1617454"/>
          <a:ext cx="2175502" cy="1305301"/>
        </a:xfrm>
        <a:prstGeom prst="rect">
          <a:avLst/>
        </a:prstGeom>
        <a:gradFill rotWithShape="0">
          <a:gsLst>
            <a:gs pos="0">
              <a:schemeClr val="accent1">
                <a:shade val="50000"/>
                <a:hueOff val="397179"/>
                <a:satOff val="5666"/>
                <a:lumOff val="34635"/>
                <a:alphaOff val="0"/>
                <a:tint val="96000"/>
                <a:lumMod val="102000"/>
              </a:schemeClr>
            </a:gs>
            <a:gs pos="100000">
              <a:schemeClr val="accent1">
                <a:shade val="50000"/>
                <a:hueOff val="397179"/>
                <a:satOff val="5666"/>
                <a:lumOff val="34635"/>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Geographic Intervention</a:t>
          </a:r>
          <a:endParaRPr lang="en-IN" sz="1800" b="1" kern="1200" dirty="0">
            <a:latin typeface="Times New Roman" panose="02020603050405020304" pitchFamily="18" charset="0"/>
            <a:cs typeface="Times New Roman" panose="02020603050405020304" pitchFamily="18" charset="0"/>
          </a:endParaRPr>
        </a:p>
      </dsp:txBody>
      <dsp:txXfrm>
        <a:off x="2393053" y="1617454"/>
        <a:ext cx="2175502" cy="1305301"/>
      </dsp:txXfrm>
    </dsp:sp>
    <dsp:sp modelId="{4608D1D0-8F06-41C0-B6FE-35D67B69250D}">
      <dsp:nvSpPr>
        <dsp:cNvPr id="0" name=""/>
        <dsp:cNvSpPr/>
      </dsp:nvSpPr>
      <dsp:spPr>
        <a:xfrm>
          <a:off x="4786106" y="1617454"/>
          <a:ext cx="2175502" cy="1305301"/>
        </a:xfrm>
        <a:prstGeom prst="rect">
          <a:avLst/>
        </a:prstGeom>
        <a:gradFill rotWithShape="0">
          <a:gsLst>
            <a:gs pos="0">
              <a:schemeClr val="accent1">
                <a:shade val="50000"/>
                <a:hueOff val="496474"/>
                <a:satOff val="7082"/>
                <a:lumOff val="43294"/>
                <a:alphaOff val="0"/>
                <a:tint val="96000"/>
                <a:lumMod val="102000"/>
              </a:schemeClr>
            </a:gs>
            <a:gs pos="100000">
              <a:schemeClr val="accent1">
                <a:shade val="50000"/>
                <a:hueOff val="496474"/>
                <a:satOff val="7082"/>
                <a:lumOff val="43294"/>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Focus Areas</a:t>
          </a:r>
          <a:endParaRPr lang="en-US" sz="1800" b="1" kern="1200" dirty="0">
            <a:latin typeface="Times New Roman" panose="02020603050405020304" pitchFamily="18" charset="0"/>
            <a:cs typeface="Times New Roman" panose="02020603050405020304" pitchFamily="18" charset="0"/>
          </a:endParaRPr>
        </a:p>
      </dsp:txBody>
      <dsp:txXfrm>
        <a:off x="4786106" y="1617454"/>
        <a:ext cx="2175502" cy="1305301"/>
      </dsp:txXfrm>
    </dsp:sp>
    <dsp:sp modelId="{4184F5EA-E361-431A-8321-35329A8DD7F9}">
      <dsp:nvSpPr>
        <dsp:cNvPr id="0" name=""/>
        <dsp:cNvSpPr/>
      </dsp:nvSpPr>
      <dsp:spPr>
        <a:xfrm>
          <a:off x="0" y="3140306"/>
          <a:ext cx="2175502" cy="1305301"/>
        </a:xfrm>
        <a:prstGeom prst="rect">
          <a:avLst/>
        </a:prstGeom>
        <a:gradFill rotWithShape="0">
          <a:gsLst>
            <a:gs pos="0">
              <a:schemeClr val="accent1">
                <a:shade val="50000"/>
                <a:hueOff val="397179"/>
                <a:satOff val="5666"/>
                <a:lumOff val="34635"/>
                <a:alphaOff val="0"/>
                <a:tint val="96000"/>
                <a:lumMod val="102000"/>
              </a:schemeClr>
            </a:gs>
            <a:gs pos="100000">
              <a:schemeClr val="accent1">
                <a:shade val="50000"/>
                <a:hueOff val="397179"/>
                <a:satOff val="5666"/>
                <a:lumOff val="34635"/>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Highlights 2020-21</a:t>
          </a:r>
          <a:endParaRPr lang="en-US" sz="1800" b="1" kern="1200" dirty="0">
            <a:latin typeface="Times New Roman" panose="02020603050405020304" pitchFamily="18" charset="0"/>
            <a:cs typeface="Times New Roman" panose="02020603050405020304" pitchFamily="18" charset="0"/>
          </a:endParaRPr>
        </a:p>
      </dsp:txBody>
      <dsp:txXfrm>
        <a:off x="0" y="3140306"/>
        <a:ext cx="2175502" cy="1305301"/>
      </dsp:txXfrm>
    </dsp:sp>
    <dsp:sp modelId="{875812A1-F196-4FB7-85AE-55D4A71EACBD}">
      <dsp:nvSpPr>
        <dsp:cNvPr id="0" name=""/>
        <dsp:cNvSpPr/>
      </dsp:nvSpPr>
      <dsp:spPr>
        <a:xfrm>
          <a:off x="2393053" y="3140306"/>
          <a:ext cx="2175502" cy="1305301"/>
        </a:xfrm>
        <a:prstGeom prst="rect">
          <a:avLst/>
        </a:prstGeom>
        <a:gradFill rotWithShape="0">
          <a:gsLst>
            <a:gs pos="0">
              <a:schemeClr val="accent1">
                <a:shade val="50000"/>
                <a:hueOff val="297884"/>
                <a:satOff val="4249"/>
                <a:lumOff val="25976"/>
                <a:alphaOff val="0"/>
                <a:tint val="96000"/>
                <a:lumMod val="102000"/>
              </a:schemeClr>
            </a:gs>
            <a:gs pos="100000">
              <a:schemeClr val="accent1">
                <a:shade val="50000"/>
                <a:hueOff val="297884"/>
                <a:satOff val="4249"/>
                <a:lumOff val="25976"/>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Financial Review</a:t>
          </a:r>
          <a:endParaRPr lang="en-US" sz="1800" b="1" kern="1200" dirty="0">
            <a:latin typeface="Times New Roman" panose="02020603050405020304" pitchFamily="18" charset="0"/>
            <a:cs typeface="Times New Roman" panose="02020603050405020304" pitchFamily="18" charset="0"/>
          </a:endParaRPr>
        </a:p>
      </dsp:txBody>
      <dsp:txXfrm>
        <a:off x="2393053" y="3140306"/>
        <a:ext cx="2175502" cy="1305301"/>
      </dsp:txXfrm>
    </dsp:sp>
    <dsp:sp modelId="{0B842598-1EB4-4235-92A7-664DA73FB512}">
      <dsp:nvSpPr>
        <dsp:cNvPr id="0" name=""/>
        <dsp:cNvSpPr/>
      </dsp:nvSpPr>
      <dsp:spPr>
        <a:xfrm>
          <a:off x="4786106" y="3140306"/>
          <a:ext cx="2175502" cy="1305301"/>
        </a:xfrm>
        <a:prstGeom prst="rect">
          <a:avLst/>
        </a:prstGeom>
        <a:gradFill rotWithShape="0">
          <a:gsLst>
            <a:gs pos="0">
              <a:schemeClr val="accent1">
                <a:shade val="50000"/>
                <a:hueOff val="198590"/>
                <a:satOff val="2833"/>
                <a:lumOff val="17318"/>
                <a:alphaOff val="0"/>
                <a:tint val="96000"/>
                <a:lumMod val="102000"/>
              </a:schemeClr>
            </a:gs>
            <a:gs pos="100000">
              <a:schemeClr val="accent1">
                <a:shade val="50000"/>
                <a:hueOff val="198590"/>
                <a:satOff val="2833"/>
                <a:lumOff val="17318"/>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Our Partners</a:t>
          </a:r>
          <a:endParaRPr lang="en-US" sz="1800" b="1" kern="1200" dirty="0">
            <a:latin typeface="Times New Roman" panose="02020603050405020304" pitchFamily="18" charset="0"/>
            <a:cs typeface="Times New Roman" panose="02020603050405020304" pitchFamily="18" charset="0"/>
          </a:endParaRPr>
        </a:p>
      </dsp:txBody>
      <dsp:txXfrm>
        <a:off x="4786106" y="3140306"/>
        <a:ext cx="2175502" cy="1305301"/>
      </dsp:txXfrm>
    </dsp:sp>
    <dsp:sp modelId="{D1933D5A-DF63-4E81-8592-F2DA9DB29FB1}">
      <dsp:nvSpPr>
        <dsp:cNvPr id="0" name=""/>
        <dsp:cNvSpPr/>
      </dsp:nvSpPr>
      <dsp:spPr>
        <a:xfrm>
          <a:off x="2393053" y="4663158"/>
          <a:ext cx="2175502" cy="1305301"/>
        </a:xfrm>
        <a:prstGeom prst="rect">
          <a:avLst/>
        </a:prstGeom>
        <a:gradFill rotWithShape="0">
          <a:gsLst>
            <a:gs pos="0">
              <a:schemeClr val="accent1">
                <a:shade val="50000"/>
                <a:hueOff val="99295"/>
                <a:satOff val="1416"/>
                <a:lumOff val="8659"/>
                <a:alphaOff val="0"/>
                <a:tint val="96000"/>
                <a:lumMod val="102000"/>
              </a:schemeClr>
            </a:gs>
            <a:gs pos="100000">
              <a:schemeClr val="accent1">
                <a:shade val="50000"/>
                <a:hueOff val="99295"/>
                <a:satOff val="1416"/>
                <a:lumOff val="8659"/>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HRO Nepal Contribution in SDG Goals</a:t>
          </a:r>
          <a:endParaRPr lang="en-US" sz="1800" b="1" kern="1200" dirty="0">
            <a:latin typeface="Times New Roman" panose="02020603050405020304" pitchFamily="18" charset="0"/>
            <a:cs typeface="Times New Roman" panose="02020603050405020304" pitchFamily="18" charset="0"/>
          </a:endParaRPr>
        </a:p>
      </dsp:txBody>
      <dsp:txXfrm>
        <a:off x="2393053" y="4663158"/>
        <a:ext cx="2175502" cy="1305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9C1B74-5638-4ED2-8E88-CF3B22087E8F}">
      <dsp:nvSpPr>
        <dsp:cNvPr id="0" name=""/>
        <dsp:cNvSpPr/>
      </dsp:nvSpPr>
      <dsp:spPr>
        <a:xfrm>
          <a:off x="2189527" y="659618"/>
          <a:ext cx="5229961" cy="5229961"/>
        </a:xfrm>
        <a:prstGeom prst="blockArc">
          <a:avLst>
            <a:gd name="adj1" fmla="val 13114286"/>
            <a:gd name="adj2" fmla="val 16200000"/>
            <a:gd name="adj3" fmla="val 39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F4AF664-3BC8-4F1C-8FB6-5DD5CFC623EE}">
      <dsp:nvSpPr>
        <dsp:cNvPr id="0" name=""/>
        <dsp:cNvSpPr/>
      </dsp:nvSpPr>
      <dsp:spPr>
        <a:xfrm>
          <a:off x="2189527" y="659618"/>
          <a:ext cx="5229961" cy="5229961"/>
        </a:xfrm>
        <a:prstGeom prst="blockArc">
          <a:avLst>
            <a:gd name="adj1" fmla="val 10028571"/>
            <a:gd name="adj2" fmla="val 13114286"/>
            <a:gd name="adj3" fmla="val 39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2E09B9-1539-4501-BDB9-7ACB998C2F89}">
      <dsp:nvSpPr>
        <dsp:cNvPr id="0" name=""/>
        <dsp:cNvSpPr/>
      </dsp:nvSpPr>
      <dsp:spPr>
        <a:xfrm>
          <a:off x="2189527" y="659618"/>
          <a:ext cx="5229961" cy="5229961"/>
        </a:xfrm>
        <a:prstGeom prst="blockArc">
          <a:avLst>
            <a:gd name="adj1" fmla="val 6942857"/>
            <a:gd name="adj2" fmla="val 10028571"/>
            <a:gd name="adj3" fmla="val 39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FDA3DA-6B03-48AC-9677-86F42FA8DC97}">
      <dsp:nvSpPr>
        <dsp:cNvPr id="0" name=""/>
        <dsp:cNvSpPr/>
      </dsp:nvSpPr>
      <dsp:spPr>
        <a:xfrm>
          <a:off x="2189527" y="659618"/>
          <a:ext cx="5229961" cy="5229961"/>
        </a:xfrm>
        <a:prstGeom prst="blockArc">
          <a:avLst>
            <a:gd name="adj1" fmla="val 3857143"/>
            <a:gd name="adj2" fmla="val 6942857"/>
            <a:gd name="adj3" fmla="val 39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9577EE-8133-4373-8A3F-E222FE755433}">
      <dsp:nvSpPr>
        <dsp:cNvPr id="0" name=""/>
        <dsp:cNvSpPr/>
      </dsp:nvSpPr>
      <dsp:spPr>
        <a:xfrm>
          <a:off x="2189527" y="659618"/>
          <a:ext cx="5229961" cy="5229961"/>
        </a:xfrm>
        <a:prstGeom prst="blockArc">
          <a:avLst>
            <a:gd name="adj1" fmla="val 771429"/>
            <a:gd name="adj2" fmla="val 3857143"/>
            <a:gd name="adj3" fmla="val 39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5321F5-D25D-4DEA-8A17-42608E6E10E1}">
      <dsp:nvSpPr>
        <dsp:cNvPr id="0" name=""/>
        <dsp:cNvSpPr/>
      </dsp:nvSpPr>
      <dsp:spPr>
        <a:xfrm>
          <a:off x="2189527" y="659618"/>
          <a:ext cx="5229961" cy="5229961"/>
        </a:xfrm>
        <a:prstGeom prst="blockArc">
          <a:avLst>
            <a:gd name="adj1" fmla="val 19285714"/>
            <a:gd name="adj2" fmla="val 771429"/>
            <a:gd name="adj3" fmla="val 39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8C5372-FD72-4546-8064-4125B8011EB4}">
      <dsp:nvSpPr>
        <dsp:cNvPr id="0" name=""/>
        <dsp:cNvSpPr/>
      </dsp:nvSpPr>
      <dsp:spPr>
        <a:xfrm>
          <a:off x="2189527" y="659618"/>
          <a:ext cx="5229961" cy="5229961"/>
        </a:xfrm>
        <a:prstGeom prst="blockArc">
          <a:avLst>
            <a:gd name="adj1" fmla="val 16200000"/>
            <a:gd name="adj2" fmla="val 19285714"/>
            <a:gd name="adj3" fmla="val 39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E45D13F-D7D0-49FC-B07F-7101B9BD91FA}">
      <dsp:nvSpPr>
        <dsp:cNvPr id="0" name=""/>
        <dsp:cNvSpPr/>
      </dsp:nvSpPr>
      <dsp:spPr>
        <a:xfrm>
          <a:off x="3764413" y="2261148"/>
          <a:ext cx="2080189" cy="2026901"/>
        </a:xfrm>
        <a:prstGeom prst="ellipse">
          <a:avLst/>
        </a:prstGeom>
        <a:no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b="1" kern="1200" dirty="0" smtClean="0">
            <a:solidFill>
              <a:srgbClr val="0087CB"/>
            </a:solidFill>
            <a:latin typeface="Times New Roman" panose="02020603050405020304" pitchFamily="18" charset="0"/>
            <a:cs typeface="Times New Roman" panose="02020603050405020304" pitchFamily="18" charset="0"/>
          </a:endParaRPr>
        </a:p>
        <a:p>
          <a:pPr lvl="0" algn="ctr" defTabSz="1066800">
            <a:lnSpc>
              <a:spcPct val="90000"/>
            </a:lnSpc>
            <a:spcBef>
              <a:spcPct val="0"/>
            </a:spcBef>
            <a:spcAft>
              <a:spcPct val="35000"/>
            </a:spcAft>
          </a:pPr>
          <a:r>
            <a:rPr lang="en-US" sz="2400" b="1" kern="1200" dirty="0" smtClean="0">
              <a:solidFill>
                <a:srgbClr val="0087CB"/>
              </a:solidFill>
              <a:latin typeface="Times New Roman" panose="02020603050405020304" pitchFamily="18" charset="0"/>
              <a:cs typeface="Times New Roman" panose="02020603050405020304" pitchFamily="18" charset="0"/>
            </a:rPr>
            <a:t>Objectives</a:t>
          </a:r>
          <a:endParaRPr lang="en-US" sz="1400" b="1" kern="1200" dirty="0">
            <a:solidFill>
              <a:srgbClr val="0087CB"/>
            </a:solidFill>
            <a:latin typeface="Times New Roman" panose="02020603050405020304" pitchFamily="18" charset="0"/>
            <a:cs typeface="Times New Roman" panose="02020603050405020304" pitchFamily="18" charset="0"/>
          </a:endParaRPr>
        </a:p>
      </dsp:txBody>
      <dsp:txXfrm>
        <a:off x="4069050" y="2557981"/>
        <a:ext cx="1470915" cy="1433235"/>
      </dsp:txXfrm>
    </dsp:sp>
    <dsp:sp modelId="{7080B3F9-227D-4FAC-9AE7-57577729D6A9}">
      <dsp:nvSpPr>
        <dsp:cNvPr id="0" name=""/>
        <dsp:cNvSpPr/>
      </dsp:nvSpPr>
      <dsp:spPr>
        <a:xfrm>
          <a:off x="4095092" y="1281"/>
          <a:ext cx="1418831" cy="1418831"/>
        </a:xfrm>
        <a:prstGeom prst="ellipse">
          <a:avLst/>
        </a:prstGeom>
        <a:solidFill>
          <a:schemeClr val="accent1">
            <a:hueOff val="0"/>
            <a:satOff val="0"/>
            <a:lumOff val="0"/>
            <a:alphaOff val="0"/>
          </a:schemeClr>
        </a:solidFill>
        <a:ln w="28575"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smtClean="0">
              <a:solidFill>
                <a:schemeClr val="bg1"/>
              </a:solidFill>
              <a:latin typeface="Times New Roman" panose="02020603050405020304" pitchFamily="18" charset="0"/>
              <a:cs typeface="Times New Roman" panose="02020603050405020304" pitchFamily="18" charset="0"/>
            </a:rPr>
            <a:t>Promote Inclusive and Quality Education</a:t>
          </a:r>
          <a:endParaRPr lang="en-US" sz="1400" kern="1200" dirty="0">
            <a:latin typeface="Times New Roman" panose="02020603050405020304" pitchFamily="18" charset="0"/>
            <a:cs typeface="Times New Roman" panose="02020603050405020304" pitchFamily="18" charset="0"/>
          </a:endParaRPr>
        </a:p>
      </dsp:txBody>
      <dsp:txXfrm>
        <a:off x="4302875" y="209064"/>
        <a:ext cx="1003265" cy="1003265"/>
      </dsp:txXfrm>
    </dsp:sp>
    <dsp:sp modelId="{811394B5-9A59-41CA-939D-BD197E6D948E}">
      <dsp:nvSpPr>
        <dsp:cNvPr id="0" name=""/>
        <dsp:cNvSpPr/>
      </dsp:nvSpPr>
      <dsp:spPr>
        <a:xfrm>
          <a:off x="6099632" y="966616"/>
          <a:ext cx="1418831" cy="1418831"/>
        </a:xfrm>
        <a:prstGeom prst="ellipse">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smtClean="0">
              <a:solidFill>
                <a:schemeClr val="bg1"/>
              </a:solidFill>
              <a:latin typeface="Times New Roman" panose="02020603050405020304" pitchFamily="18" charset="0"/>
              <a:cs typeface="Times New Roman" panose="02020603050405020304" pitchFamily="18" charset="0"/>
            </a:rPr>
            <a:t>Deliver Emergency Relief and Disaster Response</a:t>
          </a:r>
          <a:endParaRPr lang="en-US" sz="1400" kern="1200" dirty="0">
            <a:latin typeface="Times New Roman" panose="02020603050405020304" pitchFamily="18" charset="0"/>
            <a:cs typeface="Times New Roman" panose="02020603050405020304" pitchFamily="18" charset="0"/>
          </a:endParaRPr>
        </a:p>
      </dsp:txBody>
      <dsp:txXfrm>
        <a:off x="6307415" y="1174399"/>
        <a:ext cx="1003265" cy="1003265"/>
      </dsp:txXfrm>
    </dsp:sp>
    <dsp:sp modelId="{E3112FC0-352C-4BA4-9F55-E09CABE0C59C}">
      <dsp:nvSpPr>
        <dsp:cNvPr id="0" name=""/>
        <dsp:cNvSpPr/>
      </dsp:nvSpPr>
      <dsp:spPr>
        <a:xfrm>
          <a:off x="6594712" y="3135706"/>
          <a:ext cx="1418831" cy="1418831"/>
        </a:xfrm>
        <a:prstGeom prst="ellipse">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latin typeface="Times New Roman" panose="02020603050405020304" pitchFamily="18" charset="0"/>
              <a:cs typeface="Times New Roman" panose="02020603050405020304" pitchFamily="18" charset="0"/>
            </a:rPr>
            <a:t>Foster Community Resilience and Solidarity</a:t>
          </a:r>
          <a:endParaRPr lang="en-US" sz="1400" kern="1200" dirty="0">
            <a:latin typeface="Times New Roman" panose="02020603050405020304" pitchFamily="18" charset="0"/>
            <a:cs typeface="Times New Roman" panose="02020603050405020304" pitchFamily="18" charset="0"/>
          </a:endParaRPr>
        </a:p>
      </dsp:txBody>
      <dsp:txXfrm>
        <a:off x="6802495" y="3343489"/>
        <a:ext cx="1003265" cy="1003265"/>
      </dsp:txXfrm>
    </dsp:sp>
    <dsp:sp modelId="{1E1B1C78-7348-417B-8842-F56F27FC1CF9}">
      <dsp:nvSpPr>
        <dsp:cNvPr id="0" name=""/>
        <dsp:cNvSpPr/>
      </dsp:nvSpPr>
      <dsp:spPr>
        <a:xfrm>
          <a:off x="5207528" y="4875180"/>
          <a:ext cx="1418831" cy="1418831"/>
        </a:xfrm>
        <a:prstGeom prst="ellipse">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latin typeface="Times New Roman" panose="02020603050405020304" pitchFamily="18" charset="0"/>
              <a:cs typeface="Times New Roman" panose="02020603050405020304" pitchFamily="18" charset="0"/>
            </a:rPr>
            <a:t>Improve Access to Clean and Safe Water</a:t>
          </a:r>
          <a:endParaRPr lang="en-US" sz="1400" kern="1200" dirty="0">
            <a:latin typeface="Times New Roman" panose="02020603050405020304" pitchFamily="18" charset="0"/>
            <a:cs typeface="Times New Roman" panose="02020603050405020304" pitchFamily="18" charset="0"/>
          </a:endParaRPr>
        </a:p>
      </dsp:txBody>
      <dsp:txXfrm>
        <a:off x="5415311" y="5082963"/>
        <a:ext cx="1003265" cy="1003265"/>
      </dsp:txXfrm>
    </dsp:sp>
    <dsp:sp modelId="{5F52FBE1-C589-4C78-A9F6-F55D54F0311D}">
      <dsp:nvSpPr>
        <dsp:cNvPr id="0" name=""/>
        <dsp:cNvSpPr/>
      </dsp:nvSpPr>
      <dsp:spPr>
        <a:xfrm>
          <a:off x="2982656" y="4875180"/>
          <a:ext cx="1418831" cy="1418831"/>
        </a:xfrm>
        <a:prstGeom prst="ellipse">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smtClean="0">
              <a:solidFill>
                <a:schemeClr val="bg1"/>
              </a:solidFill>
              <a:latin typeface="Times New Roman" panose="02020603050405020304" pitchFamily="18" charset="0"/>
              <a:cs typeface="Times New Roman" panose="02020603050405020304" pitchFamily="18" charset="0"/>
            </a:rPr>
            <a:t>Provide Healthcare Services and Surgeries</a:t>
          </a:r>
          <a:endParaRPr lang="en-IN" sz="1400" kern="1200" dirty="0">
            <a:solidFill>
              <a:schemeClr val="bg1"/>
            </a:solidFill>
            <a:latin typeface="Times New Roman" panose="02020603050405020304" pitchFamily="18" charset="0"/>
            <a:cs typeface="Times New Roman" panose="02020603050405020304" pitchFamily="18" charset="0"/>
          </a:endParaRPr>
        </a:p>
      </dsp:txBody>
      <dsp:txXfrm>
        <a:off x="3190439" y="5082963"/>
        <a:ext cx="1003265" cy="1003265"/>
      </dsp:txXfrm>
    </dsp:sp>
    <dsp:sp modelId="{7C3D997A-3118-4504-923E-63999F5A0767}">
      <dsp:nvSpPr>
        <dsp:cNvPr id="0" name=""/>
        <dsp:cNvSpPr/>
      </dsp:nvSpPr>
      <dsp:spPr>
        <a:xfrm>
          <a:off x="1595471" y="3135706"/>
          <a:ext cx="1418831" cy="1418831"/>
        </a:xfrm>
        <a:prstGeom prst="ellipse">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smtClean="0">
              <a:solidFill>
                <a:schemeClr val="bg1"/>
              </a:solidFill>
              <a:latin typeface="Times New Roman" panose="02020603050405020304" pitchFamily="18" charset="0"/>
              <a:cs typeface="Times New Roman" panose="02020603050405020304" pitchFamily="18" charset="0"/>
            </a:rPr>
            <a:t>Combat Malnutrition and Food Insecurity</a:t>
          </a:r>
          <a:endParaRPr lang="en-IN" sz="1400" kern="1200" dirty="0">
            <a:solidFill>
              <a:schemeClr val="bg1"/>
            </a:solidFill>
            <a:latin typeface="Times New Roman" panose="02020603050405020304" pitchFamily="18" charset="0"/>
            <a:cs typeface="Times New Roman" panose="02020603050405020304" pitchFamily="18" charset="0"/>
          </a:endParaRPr>
        </a:p>
      </dsp:txBody>
      <dsp:txXfrm>
        <a:off x="1803254" y="3343489"/>
        <a:ext cx="1003265" cy="1003265"/>
      </dsp:txXfrm>
    </dsp:sp>
    <dsp:sp modelId="{8FE34BA8-F3DA-4CA4-927F-4FE4D824CCD7}">
      <dsp:nvSpPr>
        <dsp:cNvPr id="0" name=""/>
        <dsp:cNvSpPr/>
      </dsp:nvSpPr>
      <dsp:spPr>
        <a:xfrm>
          <a:off x="2090552" y="966616"/>
          <a:ext cx="1418831" cy="1418831"/>
        </a:xfrm>
        <a:prstGeom prst="ellipse">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smtClean="0">
              <a:solidFill>
                <a:schemeClr val="bg1"/>
              </a:solidFill>
              <a:latin typeface="Times New Roman" panose="02020603050405020304" pitchFamily="18" charset="0"/>
              <a:cs typeface="Times New Roman" panose="02020603050405020304" pitchFamily="18" charset="0"/>
            </a:rPr>
            <a:t>Enhance Livelihoods through Skills Development</a:t>
          </a:r>
          <a:endParaRPr lang="en-IN" sz="1400" kern="1200" dirty="0">
            <a:solidFill>
              <a:schemeClr val="bg1"/>
            </a:solidFill>
            <a:latin typeface="Times New Roman" panose="02020603050405020304" pitchFamily="18" charset="0"/>
            <a:cs typeface="Times New Roman" panose="02020603050405020304" pitchFamily="18" charset="0"/>
          </a:endParaRPr>
        </a:p>
      </dsp:txBody>
      <dsp:txXfrm>
        <a:off x="2298335" y="1174399"/>
        <a:ext cx="1003265" cy="10032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8D7186-25C4-498D-B8C2-E2370E112822}">
      <dsp:nvSpPr>
        <dsp:cNvPr id="0" name=""/>
        <dsp:cNvSpPr/>
      </dsp:nvSpPr>
      <dsp:spPr>
        <a:xfrm>
          <a:off x="2207300" y="220196"/>
          <a:ext cx="366016" cy="366016"/>
        </a:xfrm>
        <a:prstGeom prst="ellipse">
          <a:avLst/>
        </a:prstGeom>
        <a:gradFill rotWithShape="0">
          <a:gsLst>
            <a:gs pos="0">
              <a:schemeClr val="accent2">
                <a:alpha val="50000"/>
                <a:hueOff val="0"/>
                <a:satOff val="0"/>
                <a:lumOff val="0"/>
                <a:alphaOff val="0"/>
                <a:tint val="96000"/>
                <a:lumMod val="102000"/>
              </a:schemeClr>
            </a:gs>
            <a:gs pos="100000">
              <a:schemeClr val="accent2">
                <a:alpha val="50000"/>
                <a:hueOff val="0"/>
                <a:satOff val="0"/>
                <a:lumOff val="0"/>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tx1"/>
        </a:fontRef>
      </dsp:style>
    </dsp:sp>
    <dsp:sp modelId="{D8404DED-4BE6-4065-9015-E8C4BA21B46D}">
      <dsp:nvSpPr>
        <dsp:cNvPr id="0" name=""/>
        <dsp:cNvSpPr/>
      </dsp:nvSpPr>
      <dsp:spPr>
        <a:xfrm>
          <a:off x="2897251" y="1888"/>
          <a:ext cx="4282335" cy="802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b="1" kern="1200" dirty="0">
              <a:latin typeface="Times New Roman" panose="02020603050405020304" pitchFamily="18" charset="0"/>
              <a:cs typeface="Times New Roman" panose="02020603050405020304" pitchFamily="18" charset="0"/>
            </a:rPr>
            <a:t>Education for All</a:t>
          </a:r>
        </a:p>
      </dsp:txBody>
      <dsp:txXfrm>
        <a:off x="2897251" y="1888"/>
        <a:ext cx="4282335" cy="802631"/>
      </dsp:txXfrm>
    </dsp:sp>
    <dsp:sp modelId="{CD52DCA2-71BF-4B4E-AF2A-0756E3A974BC}">
      <dsp:nvSpPr>
        <dsp:cNvPr id="0" name=""/>
        <dsp:cNvSpPr/>
      </dsp:nvSpPr>
      <dsp:spPr>
        <a:xfrm>
          <a:off x="2162534" y="1022828"/>
          <a:ext cx="366016" cy="366016"/>
        </a:xfrm>
        <a:prstGeom prst="ellipse">
          <a:avLst/>
        </a:prstGeom>
        <a:gradFill rotWithShape="0">
          <a:gsLst>
            <a:gs pos="0">
              <a:schemeClr val="accent2">
                <a:alpha val="50000"/>
                <a:hueOff val="-598994"/>
                <a:satOff val="4120"/>
                <a:lumOff val="457"/>
                <a:alphaOff val="0"/>
                <a:tint val="96000"/>
                <a:lumMod val="102000"/>
              </a:schemeClr>
            </a:gs>
            <a:gs pos="100000">
              <a:schemeClr val="accent2">
                <a:alpha val="50000"/>
                <a:hueOff val="-598994"/>
                <a:satOff val="4120"/>
                <a:lumOff val="457"/>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tx1"/>
        </a:fontRef>
      </dsp:style>
    </dsp:sp>
    <dsp:sp modelId="{61345FA9-52B5-4EB7-B157-1A49B83AB190}">
      <dsp:nvSpPr>
        <dsp:cNvPr id="0" name=""/>
        <dsp:cNvSpPr/>
      </dsp:nvSpPr>
      <dsp:spPr>
        <a:xfrm>
          <a:off x="2679558" y="822627"/>
          <a:ext cx="5077050" cy="802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b="1" kern="1200" dirty="0">
              <a:latin typeface="Times New Roman" panose="02020603050405020304" pitchFamily="18" charset="0"/>
              <a:cs typeface="Times New Roman" panose="02020603050405020304" pitchFamily="18" charset="0"/>
            </a:rPr>
            <a:t>Orphan and Destitute </a:t>
          </a:r>
          <a:r>
            <a:rPr lang="en-US" sz="2800" b="1" kern="1200" dirty="0" smtClean="0">
              <a:latin typeface="Times New Roman" panose="02020603050405020304" pitchFamily="18" charset="0"/>
              <a:cs typeface="Times New Roman" panose="02020603050405020304" pitchFamily="18" charset="0"/>
            </a:rPr>
            <a:t>Support</a:t>
          </a:r>
          <a:endParaRPr lang="en-US" sz="2800" b="1" kern="1200" dirty="0">
            <a:latin typeface="Times New Roman" panose="02020603050405020304" pitchFamily="18" charset="0"/>
            <a:cs typeface="Times New Roman" panose="02020603050405020304" pitchFamily="18" charset="0"/>
          </a:endParaRPr>
        </a:p>
      </dsp:txBody>
      <dsp:txXfrm>
        <a:off x="2679558" y="822627"/>
        <a:ext cx="5077050" cy="802631"/>
      </dsp:txXfrm>
    </dsp:sp>
    <dsp:sp modelId="{22478B89-046D-4049-A710-2D89CAF9A704}">
      <dsp:nvSpPr>
        <dsp:cNvPr id="0" name=""/>
        <dsp:cNvSpPr/>
      </dsp:nvSpPr>
      <dsp:spPr>
        <a:xfrm>
          <a:off x="2101249" y="1850799"/>
          <a:ext cx="366016" cy="366016"/>
        </a:xfrm>
        <a:prstGeom prst="ellipse">
          <a:avLst/>
        </a:prstGeom>
        <a:gradFill rotWithShape="0">
          <a:gsLst>
            <a:gs pos="0">
              <a:schemeClr val="accent2">
                <a:alpha val="50000"/>
                <a:hueOff val="-1197987"/>
                <a:satOff val="8241"/>
                <a:lumOff val="915"/>
                <a:alphaOff val="0"/>
                <a:tint val="96000"/>
                <a:lumMod val="102000"/>
              </a:schemeClr>
            </a:gs>
            <a:gs pos="100000">
              <a:schemeClr val="accent2">
                <a:alpha val="50000"/>
                <a:hueOff val="-1197987"/>
                <a:satOff val="8241"/>
                <a:lumOff val="915"/>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tx1"/>
        </a:fontRef>
      </dsp:style>
    </dsp:sp>
    <dsp:sp modelId="{3490F761-3766-4ED1-8177-FF47EEA059F8}">
      <dsp:nvSpPr>
        <dsp:cNvPr id="0" name=""/>
        <dsp:cNvSpPr/>
      </dsp:nvSpPr>
      <dsp:spPr>
        <a:xfrm>
          <a:off x="2705798" y="1696003"/>
          <a:ext cx="4887386" cy="802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b="1" kern="1200" dirty="0">
              <a:latin typeface="Times New Roman" panose="02020603050405020304" pitchFamily="18" charset="0"/>
              <a:cs typeface="Times New Roman" panose="02020603050405020304" pitchFamily="18" charset="0"/>
            </a:rPr>
            <a:t>Skill Development &amp; </a:t>
          </a:r>
          <a:r>
            <a:rPr lang="en-US" sz="2800" b="1" kern="1200" dirty="0" smtClean="0">
              <a:latin typeface="Times New Roman" panose="02020603050405020304" pitchFamily="18" charset="0"/>
              <a:cs typeface="Times New Roman" panose="02020603050405020304" pitchFamily="18" charset="0"/>
            </a:rPr>
            <a:t>Livelihood</a:t>
          </a:r>
          <a:endParaRPr lang="en-US" sz="2800" b="1" kern="1200" dirty="0">
            <a:latin typeface="Times New Roman" panose="02020603050405020304" pitchFamily="18" charset="0"/>
            <a:cs typeface="Times New Roman" panose="02020603050405020304" pitchFamily="18" charset="0"/>
          </a:endParaRPr>
        </a:p>
      </dsp:txBody>
      <dsp:txXfrm>
        <a:off x="2705798" y="1696003"/>
        <a:ext cx="4887386" cy="802631"/>
      </dsp:txXfrm>
    </dsp:sp>
    <dsp:sp modelId="{55DC74A7-BAA4-4A0A-AC8E-76F29E245DF1}">
      <dsp:nvSpPr>
        <dsp:cNvPr id="0" name=""/>
        <dsp:cNvSpPr/>
      </dsp:nvSpPr>
      <dsp:spPr>
        <a:xfrm>
          <a:off x="2184642" y="2628092"/>
          <a:ext cx="366016" cy="366016"/>
        </a:xfrm>
        <a:prstGeom prst="ellipse">
          <a:avLst/>
        </a:prstGeom>
        <a:gradFill rotWithShape="0">
          <a:gsLst>
            <a:gs pos="0">
              <a:schemeClr val="accent2">
                <a:alpha val="50000"/>
                <a:hueOff val="-1796981"/>
                <a:satOff val="12361"/>
                <a:lumOff val="1372"/>
                <a:alphaOff val="0"/>
                <a:tint val="96000"/>
                <a:lumMod val="102000"/>
              </a:schemeClr>
            </a:gs>
            <a:gs pos="100000">
              <a:schemeClr val="accent2">
                <a:alpha val="50000"/>
                <a:hueOff val="-1796981"/>
                <a:satOff val="12361"/>
                <a:lumOff val="1372"/>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tx1"/>
        </a:fontRef>
      </dsp:style>
    </dsp:sp>
    <dsp:sp modelId="{5D9E34CB-8FCC-4CBC-893A-718F4E827B89}">
      <dsp:nvSpPr>
        <dsp:cNvPr id="0" name=""/>
        <dsp:cNvSpPr/>
      </dsp:nvSpPr>
      <dsp:spPr>
        <a:xfrm>
          <a:off x="2805727" y="2426061"/>
          <a:ext cx="4590449" cy="802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b="1" kern="1200" dirty="0" smtClean="0">
              <a:latin typeface="Times New Roman" panose="02020603050405020304" pitchFamily="18" charset="0"/>
              <a:cs typeface="Times New Roman" panose="02020603050405020304" pitchFamily="18" charset="0"/>
            </a:rPr>
            <a:t>Health Care</a:t>
          </a:r>
          <a:endParaRPr lang="en-US" sz="2800" b="1" kern="1200" dirty="0">
            <a:latin typeface="Times New Roman" panose="02020603050405020304" pitchFamily="18" charset="0"/>
            <a:cs typeface="Times New Roman" panose="02020603050405020304" pitchFamily="18" charset="0"/>
          </a:endParaRPr>
        </a:p>
      </dsp:txBody>
      <dsp:txXfrm>
        <a:off x="2805727" y="2426061"/>
        <a:ext cx="4590449" cy="802631"/>
      </dsp:txXfrm>
    </dsp:sp>
    <dsp:sp modelId="{6EB536E5-4D32-4FA6-B9AF-7B19356A968C}">
      <dsp:nvSpPr>
        <dsp:cNvPr id="0" name=""/>
        <dsp:cNvSpPr/>
      </dsp:nvSpPr>
      <dsp:spPr>
        <a:xfrm>
          <a:off x="2207300" y="3430724"/>
          <a:ext cx="366016" cy="366016"/>
        </a:xfrm>
        <a:prstGeom prst="ellipse">
          <a:avLst/>
        </a:prstGeom>
        <a:gradFill rotWithShape="0">
          <a:gsLst>
            <a:gs pos="0">
              <a:schemeClr val="accent2">
                <a:alpha val="50000"/>
                <a:hueOff val="-2395974"/>
                <a:satOff val="16481"/>
                <a:lumOff val="1829"/>
                <a:alphaOff val="0"/>
                <a:tint val="96000"/>
                <a:lumMod val="102000"/>
              </a:schemeClr>
            </a:gs>
            <a:gs pos="100000">
              <a:schemeClr val="accent2">
                <a:alpha val="50000"/>
                <a:hueOff val="-2395974"/>
                <a:satOff val="16481"/>
                <a:lumOff val="1829"/>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tx1"/>
        </a:fontRef>
      </dsp:style>
    </dsp:sp>
    <dsp:sp modelId="{BF2C9EFC-3E20-4F8D-A405-31D05021C5EB}">
      <dsp:nvSpPr>
        <dsp:cNvPr id="0" name=""/>
        <dsp:cNvSpPr/>
      </dsp:nvSpPr>
      <dsp:spPr>
        <a:xfrm>
          <a:off x="2915365" y="3195842"/>
          <a:ext cx="4282335" cy="802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b="1" kern="1200" dirty="0">
              <a:latin typeface="Times New Roman" panose="02020603050405020304" pitchFamily="18" charset="0"/>
              <a:cs typeface="Times New Roman" panose="02020603050405020304" pitchFamily="18" charset="0"/>
            </a:rPr>
            <a:t>Seasonal Program</a:t>
          </a:r>
        </a:p>
      </dsp:txBody>
      <dsp:txXfrm>
        <a:off x="2915365" y="3195842"/>
        <a:ext cx="4282335" cy="802631"/>
      </dsp:txXfrm>
    </dsp:sp>
    <dsp:sp modelId="{4AAFA983-36C6-4EC4-8886-6F610C7D6CA1}">
      <dsp:nvSpPr>
        <dsp:cNvPr id="0" name=""/>
        <dsp:cNvSpPr/>
      </dsp:nvSpPr>
      <dsp:spPr>
        <a:xfrm>
          <a:off x="2207300" y="4233356"/>
          <a:ext cx="366016" cy="366016"/>
        </a:xfrm>
        <a:prstGeom prst="ellipse">
          <a:avLst/>
        </a:prstGeom>
        <a:gradFill rotWithShape="0">
          <a:gsLst>
            <a:gs pos="0">
              <a:schemeClr val="accent2">
                <a:alpha val="50000"/>
                <a:hueOff val="-2994968"/>
                <a:satOff val="20602"/>
                <a:lumOff val="2287"/>
                <a:alphaOff val="0"/>
                <a:tint val="96000"/>
                <a:lumMod val="102000"/>
              </a:schemeClr>
            </a:gs>
            <a:gs pos="100000">
              <a:schemeClr val="accent2">
                <a:alpha val="50000"/>
                <a:hueOff val="-2994968"/>
                <a:satOff val="20602"/>
                <a:lumOff val="2287"/>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tx1"/>
        </a:fontRef>
      </dsp:style>
    </dsp:sp>
    <dsp:sp modelId="{3FA74BB2-245B-4715-B260-7EE800F18024}">
      <dsp:nvSpPr>
        <dsp:cNvPr id="0" name=""/>
        <dsp:cNvSpPr/>
      </dsp:nvSpPr>
      <dsp:spPr>
        <a:xfrm>
          <a:off x="2924401" y="4015048"/>
          <a:ext cx="4282335" cy="802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b="1" kern="1200" dirty="0">
              <a:latin typeface="Times New Roman" panose="02020603050405020304" pitchFamily="18" charset="0"/>
              <a:cs typeface="Times New Roman" panose="02020603050405020304" pitchFamily="18" charset="0"/>
            </a:rPr>
            <a:t>WASH- Water For Life</a:t>
          </a:r>
        </a:p>
      </dsp:txBody>
      <dsp:txXfrm>
        <a:off x="2924401" y="4015048"/>
        <a:ext cx="4282335" cy="802631"/>
      </dsp:txXfrm>
    </dsp:sp>
    <dsp:sp modelId="{D3EE5F36-24A8-4414-9D63-6FD7F924C879}">
      <dsp:nvSpPr>
        <dsp:cNvPr id="0" name=""/>
        <dsp:cNvSpPr/>
      </dsp:nvSpPr>
      <dsp:spPr>
        <a:xfrm>
          <a:off x="2207300" y="5035988"/>
          <a:ext cx="366016" cy="366016"/>
        </a:xfrm>
        <a:prstGeom prst="ellipse">
          <a:avLst/>
        </a:prstGeom>
        <a:gradFill rotWithShape="0">
          <a:gsLst>
            <a:gs pos="0">
              <a:schemeClr val="accent2">
                <a:alpha val="50000"/>
                <a:hueOff val="-3593961"/>
                <a:satOff val="24722"/>
                <a:lumOff val="2744"/>
                <a:alphaOff val="0"/>
                <a:tint val="96000"/>
                <a:lumMod val="102000"/>
              </a:schemeClr>
            </a:gs>
            <a:gs pos="100000">
              <a:schemeClr val="accent2">
                <a:alpha val="50000"/>
                <a:hueOff val="-3593961"/>
                <a:satOff val="24722"/>
                <a:lumOff val="2744"/>
                <a:alphaOff val="0"/>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dsp:spPr>
      <dsp:style>
        <a:lnRef idx="0">
          <a:scrgbClr r="0" g="0" b="0"/>
        </a:lnRef>
        <a:fillRef idx="3">
          <a:scrgbClr r="0" g="0" b="0"/>
        </a:fillRef>
        <a:effectRef idx="3">
          <a:scrgbClr r="0" g="0" b="0"/>
        </a:effectRef>
        <a:fontRef idx="minor">
          <a:schemeClr val="tx1"/>
        </a:fontRef>
      </dsp:style>
    </dsp:sp>
    <dsp:sp modelId="{2D7B62A4-D20D-45C3-855B-D3AE519EFD2D}">
      <dsp:nvSpPr>
        <dsp:cNvPr id="0" name=""/>
        <dsp:cNvSpPr/>
      </dsp:nvSpPr>
      <dsp:spPr>
        <a:xfrm>
          <a:off x="2870101" y="4808626"/>
          <a:ext cx="4282335" cy="802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 rIns="0" bIns="35560" numCol="1" spcCol="1270" anchor="ctr" anchorCtr="0">
          <a:noAutofit/>
        </a:bodyPr>
        <a:lstStyle/>
        <a:p>
          <a:pPr lvl="0" algn="l" defTabSz="1244600">
            <a:lnSpc>
              <a:spcPct val="90000"/>
            </a:lnSpc>
            <a:spcBef>
              <a:spcPct val="0"/>
            </a:spcBef>
            <a:spcAft>
              <a:spcPct val="35000"/>
            </a:spcAft>
          </a:pPr>
          <a:r>
            <a:rPr lang="en-US" sz="2800" b="1" kern="1200" dirty="0" smtClean="0">
              <a:latin typeface="Times New Roman" panose="02020603050405020304" pitchFamily="18" charset="0"/>
              <a:cs typeface="Times New Roman" panose="02020603050405020304" pitchFamily="18" charset="0"/>
            </a:rPr>
            <a:t>Emergency Response</a:t>
          </a:r>
          <a:endParaRPr lang="en-US" sz="2800" b="1" kern="1200" dirty="0">
            <a:latin typeface="Times New Roman" panose="02020603050405020304" pitchFamily="18" charset="0"/>
            <a:cs typeface="Times New Roman" panose="02020603050405020304" pitchFamily="18" charset="0"/>
          </a:endParaRPr>
        </a:p>
      </dsp:txBody>
      <dsp:txXfrm>
        <a:off x="2870101" y="4808626"/>
        <a:ext cx="4282335" cy="80263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CEE321-0621-4FBF-9592-BBA4408A44F7}"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E6DE3-7824-421C-AD16-D5E61DAC1431}" type="slidenum">
              <a:rPr lang="en-US" smtClean="0"/>
              <a:t>‹#›</a:t>
            </a:fld>
            <a:endParaRPr lang="en-US"/>
          </a:p>
        </p:txBody>
      </p:sp>
    </p:spTree>
    <p:extLst>
      <p:ext uri="{BB962C8B-B14F-4D97-AF65-F5344CB8AC3E}">
        <p14:creationId xmlns:p14="http://schemas.microsoft.com/office/powerpoint/2010/main" val="1517763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3B1E0E-A8B2-4D8B-AA51-22348EE81A24}" type="slidenum">
              <a:rPr lang="en-IN" smtClean="0"/>
              <a:t>24</a:t>
            </a:fld>
            <a:endParaRPr lang="en-IN"/>
          </a:p>
        </p:txBody>
      </p:sp>
    </p:spTree>
    <p:extLst>
      <p:ext uri="{BB962C8B-B14F-4D97-AF65-F5344CB8AC3E}">
        <p14:creationId xmlns:p14="http://schemas.microsoft.com/office/powerpoint/2010/main" val="3126929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703229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E64D75-6351-442E-950A-308D600AA034}"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812714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420627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2434357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769977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806090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2597217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772404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3281872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391040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162062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E64D75-6351-442E-950A-308D600AA034}"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3491353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E64D75-6351-442E-950A-308D600AA034}" type="datetimeFigureOut">
              <a:rPr lang="en-US" smtClean="0"/>
              <a:t>9/3/2025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2049293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EE64D75-6351-442E-950A-308D600AA034}" type="datetimeFigureOut">
              <a:rPr lang="en-US" smtClean="0"/>
              <a:t>9/3/2025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2847550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64D75-6351-442E-950A-308D600AA034}" type="datetimeFigureOut">
              <a:rPr lang="en-US" smtClean="0"/>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1054504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E64D75-6351-442E-950A-308D600AA034}"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244656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E64D75-6351-442E-950A-308D600AA034}"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2618110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E64D75-6351-442E-950A-308D600AA034}" type="datetimeFigureOut">
              <a:rPr lang="en-US" smtClean="0"/>
              <a:t>9/3/2025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04A4C5E-223D-46FB-A5F4-D2FB623C4075}" type="slidenum">
              <a:rPr lang="en-US" smtClean="0"/>
              <a:t>‹#›</a:t>
            </a:fld>
            <a:endParaRPr lang="en-US"/>
          </a:p>
        </p:txBody>
      </p:sp>
    </p:spTree>
    <p:extLst>
      <p:ext uri="{BB962C8B-B14F-4D97-AF65-F5344CB8AC3E}">
        <p14:creationId xmlns:p14="http://schemas.microsoft.com/office/powerpoint/2010/main" val="4005645176"/>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3" Type="http://schemas.openxmlformats.org/officeDocument/2006/relationships/image" Target="../media/image39.jpe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15.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9.svg"/><Relationship Id="rId7" Type="http://schemas.openxmlformats.org/officeDocument/2006/relationships/image" Target="../media/image54.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6.jpeg"/></Relationships>
</file>

<file path=ppt/slides/_rels/slide16.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58.jpeg"/><Relationship Id="rId7"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1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18.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eg"/><Relationship Id="rId7" Type="http://schemas.openxmlformats.org/officeDocument/2006/relationships/image" Target="../media/image75.jpe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74.jpeg"/><Relationship Id="rId11" Type="http://schemas.openxmlformats.org/officeDocument/2006/relationships/image" Target="../media/image79.jpeg"/><Relationship Id="rId5" Type="http://schemas.openxmlformats.org/officeDocument/2006/relationships/image" Target="../media/image73.jpeg"/><Relationship Id="rId10" Type="http://schemas.openxmlformats.org/officeDocument/2006/relationships/image" Target="../media/image78.jpeg"/><Relationship Id="rId4" Type="http://schemas.openxmlformats.org/officeDocument/2006/relationships/image" Target="../media/image72.jpeg"/><Relationship Id="rId9" Type="http://schemas.openxmlformats.org/officeDocument/2006/relationships/image" Target="../media/image77.jpeg"/></Relationships>
</file>

<file path=ppt/slides/_rels/slide19.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10" Type="http://schemas.openxmlformats.org/officeDocument/2006/relationships/image" Target="../media/image88.jpeg"/><Relationship Id="rId4" Type="http://schemas.openxmlformats.org/officeDocument/2006/relationships/image" Target="../media/image82.jpeg"/><Relationship Id="rId9" Type="http://schemas.openxmlformats.org/officeDocument/2006/relationships/image" Target="../media/image87.jp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G"/><Relationship Id="rId4" Type="http://schemas.openxmlformats.org/officeDocument/2006/relationships/image" Target="../media/image91.jpeg"/></Relationships>
</file>

<file path=ppt/slides/_rels/slide21.xml.rels><?xml version="1.0" encoding="UTF-8" standalone="yes"?>
<Relationships xmlns="http://schemas.openxmlformats.org/package/2006/relationships"><Relationship Id="rId3" Type="http://schemas.openxmlformats.org/officeDocument/2006/relationships/image" Target="../media/image95.jpeg"/><Relationship Id="rId7" Type="http://schemas.openxmlformats.org/officeDocument/2006/relationships/image" Target="../media/image99.jpeg"/><Relationship Id="rId2" Type="http://schemas.openxmlformats.org/officeDocument/2006/relationships/image" Target="../media/image94.jpeg"/><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22.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71.svg"/><Relationship Id="rId7" Type="http://schemas.openxmlformats.org/officeDocument/2006/relationships/image" Target="../media/image103.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02.jpe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jpeg"/><Relationship Id="rId9" Type="http://schemas.openxmlformats.org/officeDocument/2006/relationships/image" Target="../media/image105.jpeg"/></Relationships>
</file>

<file path=ppt/slides/_rels/slide23.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image" Target="../media/image109.jpeg"/><Relationship Id="rId7" Type="http://schemas.openxmlformats.org/officeDocument/2006/relationships/image" Target="../media/image113.jpeg"/><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111.jpeg"/><Relationship Id="rId10" Type="http://schemas.openxmlformats.org/officeDocument/2006/relationships/image" Target="../media/image116.jpeg"/><Relationship Id="rId4" Type="http://schemas.openxmlformats.org/officeDocument/2006/relationships/image" Target="../media/image110.jpeg"/><Relationship Id="rId9" Type="http://schemas.openxmlformats.org/officeDocument/2006/relationships/image" Target="../media/image1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25.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image" Target="../media/image119.png"/><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jpeg"/><Relationship Id="rId10" Type="http://schemas.openxmlformats.org/officeDocument/2006/relationships/image" Target="../media/image127.png"/><Relationship Id="rId4" Type="http://schemas.openxmlformats.org/officeDocument/2006/relationships/image" Target="../media/image121.jpeg"/><Relationship Id="rId9" Type="http://schemas.openxmlformats.org/officeDocument/2006/relationships/image" Target="../media/image126.png"/><Relationship Id="rId14" Type="http://schemas.openxmlformats.org/officeDocument/2006/relationships/image" Target="../media/image131.png"/></Relationships>
</file>

<file path=ppt/slides/_rels/slide28.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147.jpeg"/><Relationship Id="rId3" Type="http://schemas.openxmlformats.org/officeDocument/2006/relationships/image" Target="../media/image137.jpeg"/><Relationship Id="rId7" Type="http://schemas.openxmlformats.org/officeDocument/2006/relationships/image" Target="../media/image141.jpeg"/><Relationship Id="rId12" Type="http://schemas.openxmlformats.org/officeDocument/2006/relationships/image" Target="../media/image146.jpeg"/><Relationship Id="rId2" Type="http://schemas.openxmlformats.org/officeDocument/2006/relationships/image" Target="../media/image136.jpeg"/><Relationship Id="rId1" Type="http://schemas.openxmlformats.org/officeDocument/2006/relationships/slideLayout" Target="../slideLayouts/slideLayout2.xml"/><Relationship Id="rId6" Type="http://schemas.openxmlformats.org/officeDocument/2006/relationships/image" Target="../media/image140.jpeg"/><Relationship Id="rId11" Type="http://schemas.openxmlformats.org/officeDocument/2006/relationships/image" Target="../media/image145.jpeg"/><Relationship Id="rId5" Type="http://schemas.openxmlformats.org/officeDocument/2006/relationships/image" Target="../media/image139.jpeg"/><Relationship Id="rId10" Type="http://schemas.openxmlformats.org/officeDocument/2006/relationships/image" Target="../media/image144.jpeg"/><Relationship Id="rId4" Type="http://schemas.openxmlformats.org/officeDocument/2006/relationships/image" Target="../media/image138.jpeg"/><Relationship Id="rId9" Type="http://schemas.openxmlformats.org/officeDocument/2006/relationships/image" Target="../media/image143.jpeg"/></Relationships>
</file>

<file path=ppt/slides/_rels/slide2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15.svg"/><Relationship Id="rId7" Type="http://schemas.openxmlformats.org/officeDocument/2006/relationships/image" Target="../media/image119.svg"/><Relationship Id="rId12"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23.svg"/><Relationship Id="rId5" Type="http://schemas.openxmlformats.org/officeDocument/2006/relationships/image" Target="../media/image117.svg"/><Relationship Id="rId10" Type="http://schemas.openxmlformats.org/officeDocument/2006/relationships/image" Target="../media/image152.png"/><Relationship Id="rId4" Type="http://schemas.openxmlformats.org/officeDocument/2006/relationships/image" Target="../media/image149.png"/><Relationship Id="rId9" Type="http://schemas.openxmlformats.org/officeDocument/2006/relationships/image" Target="../media/image12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DE0D574-B2B4-A83F-6EB9-03B9AF974F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7884" y="507360"/>
            <a:ext cx="1613378" cy="1600926"/>
          </a:xfrm>
          <a:prstGeom prst="rect">
            <a:avLst/>
          </a:prstGeom>
        </p:spPr>
      </p:pic>
      <p:sp>
        <p:nvSpPr>
          <p:cNvPr id="30" name="TextBox 29">
            <a:extLst>
              <a:ext uri="{FF2B5EF4-FFF2-40B4-BE49-F238E27FC236}">
                <a16:creationId xmlns:a16="http://schemas.microsoft.com/office/drawing/2014/main" id="{484D9B15-01CD-B14E-9BBF-ACB7A113C4EA}"/>
              </a:ext>
            </a:extLst>
          </p:cNvPr>
          <p:cNvSpPr txBox="1"/>
          <p:nvPr/>
        </p:nvSpPr>
        <p:spPr>
          <a:xfrm>
            <a:off x="1171492" y="4768084"/>
            <a:ext cx="5749813" cy="923330"/>
          </a:xfrm>
          <a:prstGeom prst="rect">
            <a:avLst/>
          </a:prstGeom>
          <a:noFill/>
        </p:spPr>
        <p:txBody>
          <a:bodyPr wrap="square" rtlCol="0">
            <a:spAutoFit/>
          </a:bodyPr>
          <a:lstStyle/>
          <a:p>
            <a:pPr algn="ctr"/>
            <a:r>
              <a:rPr lang="en-US" sz="3000" b="1" dirty="0">
                <a:solidFill>
                  <a:srgbClr val="1287C3"/>
                </a:solidFill>
              </a:rPr>
              <a:t>Human Relief Organization </a:t>
            </a:r>
            <a:r>
              <a:rPr lang="en-US" sz="3000" b="1" dirty="0" smtClean="0">
                <a:solidFill>
                  <a:srgbClr val="1287C3"/>
                </a:solidFill>
              </a:rPr>
              <a:t>Nepal</a:t>
            </a:r>
          </a:p>
          <a:p>
            <a:pPr algn="ctr"/>
            <a:r>
              <a:rPr lang="en-US" sz="2400" b="1" dirty="0" smtClean="0">
                <a:solidFill>
                  <a:srgbClr val="1287C3"/>
                </a:solidFill>
              </a:rPr>
              <a:t>Serving Humanity</a:t>
            </a:r>
            <a:endParaRPr lang="en-US" sz="2400" dirty="0">
              <a:solidFill>
                <a:srgbClr val="1287C3"/>
              </a:solidFill>
            </a:endParaRPr>
          </a:p>
        </p:txBody>
      </p:sp>
      <p:sp>
        <p:nvSpPr>
          <p:cNvPr id="2" name="Rectangle 1"/>
          <p:cNvSpPr/>
          <p:nvPr/>
        </p:nvSpPr>
        <p:spPr>
          <a:xfrm>
            <a:off x="1249177" y="2376925"/>
            <a:ext cx="5434150" cy="830997"/>
          </a:xfrm>
          <a:prstGeom prst="rect">
            <a:avLst/>
          </a:prstGeom>
          <a:noFill/>
        </p:spPr>
        <p:txBody>
          <a:bodyPr wrap="square" lIns="91440" tIns="45720" rIns="91440" bIns="45720">
            <a:spAutoFit/>
          </a:bodyPr>
          <a:lstStyle/>
          <a:p>
            <a:r>
              <a:rPr lang="en-US" sz="4800" b="1" dirty="0">
                <a:ln>
                  <a:solidFill>
                    <a:schemeClr val="bg1"/>
                  </a:solidFill>
                </a:ln>
                <a:solidFill>
                  <a:srgbClr val="0087CB"/>
                </a:solidFill>
                <a:effectLst>
                  <a:outerShdw blurRad="50800" dist="38100" dir="2700000" algn="tl" rotWithShape="0">
                    <a:prstClr val="black">
                      <a:alpha val="40000"/>
                    </a:prstClr>
                  </a:outerShdw>
                </a:effectLst>
                <a:latin typeface="a Akhir Tahun" panose="02000503000000000000" pitchFamily="2" charset="0"/>
              </a:rPr>
              <a:t>Annual Report</a:t>
            </a:r>
            <a:endParaRPr lang="en-US" sz="4800" dirty="0">
              <a:ln>
                <a:solidFill>
                  <a:schemeClr val="bg1"/>
                </a:solidFill>
              </a:ln>
              <a:solidFill>
                <a:srgbClr val="0087CB"/>
              </a:solidFill>
              <a:effectLst>
                <a:outerShdw blurRad="50800" dist="38100" dir="2700000" algn="tl" rotWithShape="0">
                  <a:prstClr val="black">
                    <a:alpha val="40000"/>
                  </a:prstClr>
                </a:outerShdw>
              </a:effectLst>
              <a:latin typeface="a Akhir Tahun" panose="02000503000000000000" pitchFamily="2" charset="0"/>
            </a:endParaRPr>
          </a:p>
        </p:txBody>
      </p:sp>
      <p:sp>
        <p:nvSpPr>
          <p:cNvPr id="10" name="Rectangle 9"/>
          <p:cNvSpPr/>
          <p:nvPr/>
        </p:nvSpPr>
        <p:spPr>
          <a:xfrm>
            <a:off x="1378635" y="3086275"/>
            <a:ext cx="4369702" cy="1015663"/>
          </a:xfrm>
          <a:prstGeom prst="rect">
            <a:avLst/>
          </a:prstGeom>
          <a:noFill/>
        </p:spPr>
        <p:txBody>
          <a:bodyPr wrap="square" lIns="91440" tIns="45720" rIns="91440" bIns="45720">
            <a:spAutoFit/>
          </a:bodyPr>
          <a:lstStyle/>
          <a:p>
            <a:r>
              <a:rPr lang="en-US" sz="6000" b="1" dirty="0" smtClean="0">
                <a:ln>
                  <a:solidFill>
                    <a:schemeClr val="bg1"/>
                  </a:solidFill>
                </a:ln>
                <a:solidFill>
                  <a:srgbClr val="595959"/>
                </a:solidFill>
                <a:effectLst>
                  <a:outerShdw blurRad="50800" dist="38100" dir="2700000" algn="tl" rotWithShape="0">
                    <a:prstClr val="black">
                      <a:alpha val="40000"/>
                    </a:prstClr>
                  </a:outerShdw>
                </a:effectLst>
                <a:latin typeface="Alegreya Sans SC Black" panose="00000A00000000000000" pitchFamily="2" charset="0"/>
              </a:rPr>
              <a:t>2020-21</a:t>
            </a:r>
            <a:endParaRPr lang="en-US" sz="6000" dirty="0">
              <a:ln>
                <a:solidFill>
                  <a:schemeClr val="bg1"/>
                </a:solidFill>
              </a:ln>
              <a:solidFill>
                <a:srgbClr val="595959"/>
              </a:solidFill>
              <a:effectLst>
                <a:outerShdw blurRad="50800" dist="38100" dir="2700000" algn="tl" rotWithShape="0">
                  <a:prstClr val="black">
                    <a:alpha val="40000"/>
                  </a:prstClr>
                </a:outerShdw>
              </a:effectLst>
              <a:latin typeface="Alegreya Sans SC Black" panose="00000A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102" y="1435505"/>
            <a:ext cx="4726446" cy="3544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6160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E1EDC3-D3BE-3E87-474E-2CE077CD9D54}"/>
              </a:ext>
            </a:extLst>
          </p:cNvPr>
          <p:cNvSpPr txBox="1"/>
          <p:nvPr/>
        </p:nvSpPr>
        <p:spPr>
          <a:xfrm>
            <a:off x="1471778" y="388220"/>
            <a:ext cx="5560553" cy="5909310"/>
          </a:xfrm>
          <a:prstGeom prst="rect">
            <a:avLst/>
          </a:prstGeom>
          <a:noFill/>
        </p:spPr>
        <p:txBody>
          <a:bodyPr wrap="square" rtlCol="0">
            <a:spAutoFit/>
          </a:bodyPr>
          <a:lstStyle/>
          <a:p>
            <a:r>
              <a:rPr lang="en-US" b="1" dirty="0" smtClean="0">
                <a:solidFill>
                  <a:srgbClr val="0087CB"/>
                </a:solidFill>
                <a:latin typeface="Times New Roman" panose="02020603050405020304" pitchFamily="18" charset="0"/>
                <a:cs typeface="Times New Roman" panose="02020603050405020304" pitchFamily="18" charset="0"/>
              </a:rPr>
              <a:t>Feed Orphans and Destitute </a:t>
            </a:r>
            <a:r>
              <a:rPr lang="en-US" b="1" dirty="0" err="1" smtClean="0">
                <a:solidFill>
                  <a:srgbClr val="0087CB"/>
                </a:solidFill>
                <a:latin typeface="Times New Roman" panose="02020603050405020304" pitchFamily="18" charset="0"/>
                <a:cs typeface="Times New Roman" panose="02020603050405020304" pitchFamily="18" charset="0"/>
              </a:rPr>
              <a:t>Huffaz</a:t>
            </a:r>
            <a:r>
              <a:rPr lang="en-US" b="1" dirty="0" smtClean="0">
                <a:solidFill>
                  <a:srgbClr val="0087CB"/>
                </a:solidFill>
                <a:latin typeface="Times New Roman" panose="02020603050405020304" pitchFamily="18" charset="0"/>
                <a:cs typeface="Times New Roman" panose="02020603050405020304" pitchFamily="18" charset="0"/>
              </a:rPr>
              <a:t> Students</a:t>
            </a:r>
            <a:endParaRPr lang="en-IN" b="1" dirty="0">
              <a:solidFill>
                <a:srgbClr val="0087CB"/>
              </a:solidFill>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HRO Nepal distributed food packs to </a:t>
            </a:r>
            <a:r>
              <a:rPr lang="en-US" dirty="0" smtClean="0">
                <a:latin typeface="Times New Roman" panose="02020603050405020304" pitchFamily="18" charset="0"/>
                <a:cs typeface="Times New Roman" panose="02020603050405020304" pitchFamily="18" charset="0"/>
              </a:rPr>
              <a:t>(20) </a:t>
            </a:r>
            <a:r>
              <a:rPr lang="en-US" dirty="0">
                <a:latin typeface="Times New Roman" panose="02020603050405020304" pitchFamily="18" charset="0"/>
                <a:cs typeface="Times New Roman" panose="02020603050405020304" pitchFamily="18" charset="0"/>
              </a:rPr>
              <a:t>orphans and destitute </a:t>
            </a:r>
            <a:r>
              <a:rPr lang="en-US" dirty="0" err="1">
                <a:latin typeface="Times New Roman" panose="02020603050405020304" pitchFamily="18" charset="0"/>
                <a:cs typeface="Times New Roman" panose="02020603050405020304" pitchFamily="18" charset="0"/>
              </a:rPr>
              <a:t>Hufāza</a:t>
            </a:r>
            <a:r>
              <a:rPr lang="en-US" dirty="0">
                <a:latin typeface="Times New Roman" panose="02020603050405020304" pitchFamily="18" charset="0"/>
                <a:cs typeface="Times New Roman" panose="02020603050405020304" pitchFamily="18" charset="0"/>
              </a:rPr>
              <a:t> students at Madrasa </a:t>
            </a:r>
            <a:r>
              <a:rPr lang="en-US" dirty="0" err="1">
                <a:latin typeface="Times New Roman" panose="02020603050405020304" pitchFamily="18" charset="0"/>
                <a:cs typeface="Times New Roman" panose="02020603050405020304" pitchFamily="18" charset="0"/>
              </a:rPr>
              <a:t>Darul</a:t>
            </a:r>
            <a:r>
              <a:rPr lang="en-US" dirty="0">
                <a:latin typeface="Times New Roman" panose="02020603050405020304" pitchFamily="18" charset="0"/>
                <a:cs typeface="Times New Roman" panose="02020603050405020304" pitchFamily="18" charset="0"/>
              </a:rPr>
              <a:t> Quran for the Memorization of the Holy Quran, located in </a:t>
            </a:r>
            <a:r>
              <a:rPr lang="en-US" dirty="0" err="1">
                <a:latin typeface="Times New Roman" panose="02020603050405020304" pitchFamily="18" charset="0"/>
                <a:cs typeface="Times New Roman" panose="02020603050405020304" pitchFamily="18" charset="0"/>
              </a:rPr>
              <a:t>Maharajganj</a:t>
            </a:r>
            <a:r>
              <a:rPr lang="en-US" dirty="0">
                <a:latin typeface="Times New Roman" panose="02020603050405020304" pitchFamily="18" charset="0"/>
                <a:cs typeface="Times New Roman" panose="02020603050405020304" pitchFamily="18" charset="0"/>
              </a:rPr>
              <a:t> Municipality–10, </a:t>
            </a:r>
            <a:r>
              <a:rPr lang="en-US" dirty="0" err="1">
                <a:latin typeface="Times New Roman" panose="02020603050405020304" pitchFamily="18" charset="0"/>
                <a:cs typeface="Times New Roman" panose="02020603050405020304" pitchFamily="18" charset="0"/>
              </a:rPr>
              <a:t>Mujahni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Kapilvastu</a:t>
            </a:r>
            <a:r>
              <a:rPr lang="en-US" dirty="0">
                <a:latin typeface="Times New Roman" panose="02020603050405020304" pitchFamily="18" charset="0"/>
                <a:cs typeface="Times New Roman" panose="02020603050405020304" pitchFamily="18" charset="0"/>
              </a:rPr>
              <a:t> District. This initiative aimed to support vulnerable children from disadvantaged backgrounds by addressing their immediate food needs and ensuring they could continue their Quranic education without the stress of food insecurity.</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support had a meaningful impact on both the students and the wider community. It improved the nutrition and well-being of the beneficiaries, reduced the financial burden on their guardians and caretakers, and helped create a more stable and encouraging learning environment. By meeting these essential needs, HRO Nepal reinforced its commitment to empowering orphans and underprivileged children, promoting education, and fostering hope and dignity within the community.</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7618" y="1003856"/>
            <a:ext cx="2850263" cy="2137697"/>
          </a:xfrm>
          <a:prstGeom prst="rect">
            <a:avLst/>
          </a:prstGeom>
          <a:ln w="28575">
            <a:solidFill>
              <a:schemeClr val="bg1"/>
            </a:solidFill>
          </a:ln>
          <a:effectLst>
            <a:outerShdw blurRad="190500" algn="tl" rotWithShape="0">
              <a:srgbClr val="000000">
                <a:alpha val="70000"/>
              </a:srgbClr>
            </a:outerShdw>
          </a:effectLst>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4756" y="3293173"/>
            <a:ext cx="2859730" cy="2144798"/>
          </a:xfrm>
          <a:prstGeom prst="rect">
            <a:avLst/>
          </a:prstGeom>
          <a:ln w="28575">
            <a:solidFill>
              <a:schemeClr val="bg1"/>
            </a:solidFill>
          </a:ln>
          <a:effectLst>
            <a:outerShdw blurRad="190500" algn="tl" rotWithShape="0">
              <a:srgbClr val="000000">
                <a:alpha val="70000"/>
              </a:srgb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6051" y="1098981"/>
            <a:ext cx="1882721" cy="2042572"/>
          </a:xfrm>
          <a:prstGeom prst="rect">
            <a:avLst/>
          </a:prstGeom>
          <a:ln w="28575">
            <a:solidFill>
              <a:schemeClr val="bg1"/>
            </a:solidFill>
          </a:ln>
          <a:effectLst>
            <a:outerShdw blurRad="190500" algn="tl" rotWithShape="0">
              <a:srgbClr val="000000">
                <a:alpha val="70000"/>
              </a:srgb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94106" y="3293173"/>
            <a:ext cx="1832864" cy="2202880"/>
          </a:xfrm>
          <a:prstGeom prst="rect">
            <a:avLst/>
          </a:prstGeom>
          <a:ln w="28575">
            <a:solidFill>
              <a:schemeClr val="bg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3762364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522657" y="1023834"/>
            <a:ext cx="7788087" cy="5130353"/>
            <a:chOff x="778713" y="109435"/>
            <a:chExt cx="10184434" cy="6710803"/>
          </a:xfrm>
        </p:grpSpPr>
        <p:sp>
          <p:nvSpPr>
            <p:cNvPr id="6" name="Rectangle: Rounded Corners 5">
              <a:extLst>
                <a:ext uri="{FF2B5EF4-FFF2-40B4-BE49-F238E27FC236}">
                  <a16:creationId xmlns:a16="http://schemas.microsoft.com/office/drawing/2014/main" id="{5E9557BE-4F36-4786-8943-BDCED81E72B3}"/>
                </a:ext>
              </a:extLst>
            </p:cNvPr>
            <p:cNvSpPr/>
            <p:nvPr/>
          </p:nvSpPr>
          <p:spPr>
            <a:xfrm>
              <a:off x="5168364" y="2790996"/>
              <a:ext cx="2467014" cy="104165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4400" b="1" dirty="0">
                  <a:ln w="6600">
                    <a:no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OSP</a:t>
              </a:r>
            </a:p>
          </p:txBody>
        </p:sp>
        <p:sp>
          <p:nvSpPr>
            <p:cNvPr id="7" name="Diamond 6">
              <a:extLst>
                <a:ext uri="{FF2B5EF4-FFF2-40B4-BE49-F238E27FC236}">
                  <a16:creationId xmlns:a16="http://schemas.microsoft.com/office/drawing/2014/main" id="{A564F78A-6365-4677-BAAE-A73C9DB3439D}"/>
                </a:ext>
              </a:extLst>
            </p:cNvPr>
            <p:cNvSpPr/>
            <p:nvPr/>
          </p:nvSpPr>
          <p:spPr>
            <a:xfrm>
              <a:off x="1685281" y="194798"/>
              <a:ext cx="2635708" cy="2000895"/>
            </a:xfrm>
            <a:prstGeom prst="diamond">
              <a:avLst/>
            </a:prstGeom>
            <a:solidFill>
              <a:srgbClr val="0087CB"/>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solidFill>
                    <a:schemeClr val="bg1"/>
                  </a:solidFill>
                </a:rPr>
                <a:t>Hygienic Kits Distribution</a:t>
              </a:r>
            </a:p>
          </p:txBody>
        </p:sp>
        <p:sp>
          <p:nvSpPr>
            <p:cNvPr id="8" name="Diamond 7">
              <a:extLst>
                <a:ext uri="{FF2B5EF4-FFF2-40B4-BE49-F238E27FC236}">
                  <a16:creationId xmlns:a16="http://schemas.microsoft.com/office/drawing/2014/main" id="{026DDEF6-2D52-435C-8BC2-E80DC88EEC3C}"/>
                </a:ext>
              </a:extLst>
            </p:cNvPr>
            <p:cNvSpPr/>
            <p:nvPr/>
          </p:nvSpPr>
          <p:spPr>
            <a:xfrm>
              <a:off x="4876954" y="109435"/>
              <a:ext cx="2865664" cy="1702592"/>
            </a:xfrm>
            <a:prstGeom prst="diamond">
              <a:avLst/>
            </a:prstGeom>
            <a:solidFill>
              <a:srgbClr val="0087CB"/>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bg1"/>
                  </a:solidFill>
                  <a:effectLst>
                    <a:outerShdw blurRad="50800" dist="38100" dir="2700000" algn="tl" rotWithShape="0">
                      <a:prstClr val="black">
                        <a:alpha val="40000"/>
                      </a:prstClr>
                    </a:outerShdw>
                  </a:effectLst>
                </a:rPr>
                <a:t>Study Kits Distribution</a:t>
              </a:r>
            </a:p>
          </p:txBody>
        </p:sp>
        <p:sp>
          <p:nvSpPr>
            <p:cNvPr id="9" name="Diamond 8">
              <a:extLst>
                <a:ext uri="{FF2B5EF4-FFF2-40B4-BE49-F238E27FC236}">
                  <a16:creationId xmlns:a16="http://schemas.microsoft.com/office/drawing/2014/main" id="{8CD1B8B4-8558-4FF6-A54D-6685300B6A71}"/>
                </a:ext>
              </a:extLst>
            </p:cNvPr>
            <p:cNvSpPr/>
            <p:nvPr/>
          </p:nvSpPr>
          <p:spPr>
            <a:xfrm>
              <a:off x="8414747" y="518456"/>
              <a:ext cx="2548400" cy="1840437"/>
            </a:xfrm>
            <a:prstGeom prst="diamond">
              <a:avLst/>
            </a:prstGeom>
            <a:solidFill>
              <a:srgbClr val="1E3B6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rPr>
                <a:t>Health Screening</a:t>
              </a:r>
            </a:p>
          </p:txBody>
        </p:sp>
        <p:sp>
          <p:nvSpPr>
            <p:cNvPr id="10" name="Diamond 9">
              <a:extLst>
                <a:ext uri="{FF2B5EF4-FFF2-40B4-BE49-F238E27FC236}">
                  <a16:creationId xmlns:a16="http://schemas.microsoft.com/office/drawing/2014/main" id="{8EB8AFE2-C447-4AF3-9FCA-AD9601BDCC0F}"/>
                </a:ext>
              </a:extLst>
            </p:cNvPr>
            <p:cNvSpPr/>
            <p:nvPr/>
          </p:nvSpPr>
          <p:spPr>
            <a:xfrm>
              <a:off x="8393821" y="4524503"/>
              <a:ext cx="2569326" cy="2007913"/>
            </a:xfrm>
            <a:prstGeom prst="diamond">
              <a:avLst/>
            </a:prstGeom>
            <a:solidFill>
              <a:schemeClr val="tx1"/>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solidFill>
                    <a:schemeClr val="bg1"/>
                  </a:solidFill>
                </a:rPr>
                <a:t>Financial Support</a:t>
              </a:r>
            </a:p>
          </p:txBody>
        </p:sp>
        <p:sp>
          <p:nvSpPr>
            <p:cNvPr id="11" name="Diamond 10">
              <a:extLst>
                <a:ext uri="{FF2B5EF4-FFF2-40B4-BE49-F238E27FC236}">
                  <a16:creationId xmlns:a16="http://schemas.microsoft.com/office/drawing/2014/main" id="{30B119C2-208E-4B5E-BBF4-C6A4913F12BD}"/>
                </a:ext>
              </a:extLst>
            </p:cNvPr>
            <p:cNvSpPr/>
            <p:nvPr/>
          </p:nvSpPr>
          <p:spPr>
            <a:xfrm>
              <a:off x="1883122" y="4876800"/>
              <a:ext cx="2778526" cy="1795604"/>
            </a:xfrm>
            <a:prstGeom prst="diamond">
              <a:avLst/>
            </a:prstGeom>
            <a:solidFill>
              <a:srgbClr val="1E3B6C"/>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rPr>
                <a:t>Educational Tour</a:t>
              </a:r>
            </a:p>
          </p:txBody>
        </p:sp>
        <p:sp>
          <p:nvSpPr>
            <p:cNvPr id="12" name="Diamond 11">
              <a:extLst>
                <a:ext uri="{FF2B5EF4-FFF2-40B4-BE49-F238E27FC236}">
                  <a16:creationId xmlns:a16="http://schemas.microsoft.com/office/drawing/2014/main" id="{4B077113-C6C0-4D59-9349-6D753721A9EB}"/>
                </a:ext>
              </a:extLst>
            </p:cNvPr>
            <p:cNvSpPr/>
            <p:nvPr/>
          </p:nvSpPr>
          <p:spPr>
            <a:xfrm>
              <a:off x="778713" y="2418762"/>
              <a:ext cx="2736943" cy="2099787"/>
            </a:xfrm>
            <a:prstGeom prst="diamond">
              <a:avLst/>
            </a:prstGeom>
            <a:solidFill>
              <a:schemeClr val="tx1"/>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a:solidFill>
                    <a:schemeClr val="bg1"/>
                  </a:solidFill>
                </a:rPr>
                <a:t>Winter Relief</a:t>
              </a:r>
            </a:p>
          </p:txBody>
        </p:sp>
        <p:sp>
          <p:nvSpPr>
            <p:cNvPr id="13" name="Diamond 12">
              <a:extLst>
                <a:ext uri="{FF2B5EF4-FFF2-40B4-BE49-F238E27FC236}">
                  <a16:creationId xmlns:a16="http://schemas.microsoft.com/office/drawing/2014/main" id="{FDDD9F18-57E3-423B-A52A-80AFB43C7904}"/>
                </a:ext>
              </a:extLst>
            </p:cNvPr>
            <p:cNvSpPr/>
            <p:nvPr/>
          </p:nvSpPr>
          <p:spPr>
            <a:xfrm>
              <a:off x="5023626" y="4862837"/>
              <a:ext cx="2986732" cy="1957401"/>
            </a:xfrm>
            <a:prstGeom prst="diamond">
              <a:avLst/>
            </a:prstGeom>
            <a:solidFill>
              <a:srgbClr val="0087CB"/>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solidFill>
                    <a:schemeClr val="bg1"/>
                  </a:solidFill>
                </a:rPr>
                <a:t>Co-Curriculum activities</a:t>
              </a:r>
            </a:p>
          </p:txBody>
        </p:sp>
        <p:cxnSp>
          <p:nvCxnSpPr>
            <p:cNvPr id="17" name="Straight Arrow Connector 16">
              <a:extLst>
                <a:ext uri="{FF2B5EF4-FFF2-40B4-BE49-F238E27FC236}">
                  <a16:creationId xmlns:a16="http://schemas.microsoft.com/office/drawing/2014/main" id="{7C93991F-8117-41C3-A925-8FEC79B32964}"/>
                </a:ext>
              </a:extLst>
            </p:cNvPr>
            <p:cNvCxnSpPr>
              <a:cxnSpLocks/>
            </p:cNvCxnSpPr>
            <p:nvPr/>
          </p:nvCxnSpPr>
          <p:spPr>
            <a:xfrm flipH="1">
              <a:off x="6331660" y="3871395"/>
              <a:ext cx="3" cy="9526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AE89F220-7965-4A48-B580-9E120583CB2F}"/>
                </a:ext>
              </a:extLst>
            </p:cNvPr>
            <p:cNvCxnSpPr>
              <a:cxnSpLocks/>
            </p:cNvCxnSpPr>
            <p:nvPr/>
          </p:nvCxnSpPr>
          <p:spPr>
            <a:xfrm>
              <a:off x="7742617" y="3812871"/>
              <a:ext cx="1356560" cy="711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B69B3CF-18DC-4665-A30A-F3AA388C46F6}"/>
                </a:ext>
              </a:extLst>
            </p:cNvPr>
            <p:cNvCxnSpPr>
              <a:cxnSpLocks/>
            </p:cNvCxnSpPr>
            <p:nvPr/>
          </p:nvCxnSpPr>
          <p:spPr>
            <a:xfrm flipH="1">
              <a:off x="4240387" y="3921758"/>
              <a:ext cx="928739" cy="1124798"/>
            </a:xfrm>
            <a:prstGeom prst="straightConnector1">
              <a:avLst/>
            </a:prstGeom>
            <a:ln>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0C60E335-D277-4215-B56B-B7023C1D523C}"/>
                </a:ext>
              </a:extLst>
            </p:cNvPr>
            <p:cNvCxnSpPr>
              <a:cxnSpLocks/>
            </p:cNvCxnSpPr>
            <p:nvPr/>
          </p:nvCxnSpPr>
          <p:spPr>
            <a:xfrm flipH="1" flipV="1">
              <a:off x="6309785" y="1944059"/>
              <a:ext cx="21875" cy="7411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79957CCD-275F-494B-954C-C4AAFF87D359}"/>
                </a:ext>
              </a:extLst>
            </p:cNvPr>
            <p:cNvCxnSpPr>
              <a:cxnSpLocks/>
            </p:cNvCxnSpPr>
            <p:nvPr/>
          </p:nvCxnSpPr>
          <p:spPr>
            <a:xfrm flipV="1">
              <a:off x="7635376" y="1959836"/>
              <a:ext cx="792008" cy="7464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CC807124-4A07-4FFE-8EB7-88D061538A69}"/>
                </a:ext>
              </a:extLst>
            </p:cNvPr>
            <p:cNvCxnSpPr>
              <a:cxnSpLocks/>
            </p:cNvCxnSpPr>
            <p:nvPr/>
          </p:nvCxnSpPr>
          <p:spPr>
            <a:xfrm flipH="1" flipV="1">
              <a:off x="4093708" y="1828800"/>
              <a:ext cx="1070808" cy="8745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2" name="Graphic 41" descr="Diaper change">
              <a:extLst>
                <a:ext uri="{FF2B5EF4-FFF2-40B4-BE49-F238E27FC236}">
                  <a16:creationId xmlns:a16="http://schemas.microsoft.com/office/drawing/2014/main" id="{4DE31CDE-CA58-4DBE-879C-53441FE571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690175" y="2840089"/>
              <a:ext cx="972783" cy="972782"/>
            </a:xfrm>
            <a:prstGeom prst="rect">
              <a:avLst/>
            </a:prstGeom>
          </p:spPr>
        </p:pic>
        <p:cxnSp>
          <p:nvCxnSpPr>
            <p:cNvPr id="34" name="Straight Arrow Connector 33">
              <a:extLst>
                <a:ext uri="{FF2B5EF4-FFF2-40B4-BE49-F238E27FC236}">
                  <a16:creationId xmlns:a16="http://schemas.microsoft.com/office/drawing/2014/main" id="{0C60E335-D277-4215-B56B-B7023C1D523C}"/>
                </a:ext>
              </a:extLst>
            </p:cNvPr>
            <p:cNvCxnSpPr>
              <a:cxnSpLocks/>
            </p:cNvCxnSpPr>
            <p:nvPr/>
          </p:nvCxnSpPr>
          <p:spPr>
            <a:xfrm flipH="1">
              <a:off x="3704567" y="3414081"/>
              <a:ext cx="1172387" cy="54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2FCC4CE7-C1FC-4F33-8B90-67896615A370}"/>
              </a:ext>
            </a:extLst>
          </p:cNvPr>
          <p:cNvSpPr txBox="1"/>
          <p:nvPr/>
        </p:nvSpPr>
        <p:spPr>
          <a:xfrm>
            <a:off x="1430903" y="197238"/>
            <a:ext cx="9968448"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200 orphans from 54 Madrasas, government schools and private schools in </a:t>
            </a:r>
            <a:r>
              <a:rPr lang="en-US" sz="2000" b="1" dirty="0" err="1">
                <a:latin typeface="Times New Roman" panose="02020603050405020304" pitchFamily="18" charset="0"/>
                <a:cs typeface="Times New Roman" panose="02020603050405020304" pitchFamily="18" charset="0"/>
              </a:rPr>
              <a:t>Kapilvastu</a:t>
            </a:r>
            <a:r>
              <a:rPr lang="en-US"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01846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C712B6-DB47-A8AC-5EB2-6074AB40737E}"/>
              </a:ext>
            </a:extLst>
          </p:cNvPr>
          <p:cNvSpPr txBox="1"/>
          <p:nvPr/>
        </p:nvSpPr>
        <p:spPr>
          <a:xfrm>
            <a:off x="2265021" y="271288"/>
            <a:ext cx="4968732" cy="646331"/>
          </a:xfrm>
          <a:prstGeom prst="rect">
            <a:avLst/>
          </a:prstGeom>
          <a:noFill/>
        </p:spPr>
        <p:txBody>
          <a:bodyPr wrap="square">
            <a:spAutoFit/>
          </a:bodyPr>
          <a:lstStyle/>
          <a:p>
            <a:r>
              <a:rPr lang="en-US" sz="3600" b="1"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Orphan</a:t>
            </a:r>
            <a:r>
              <a:rPr lang="en-US" sz="3200" b="1"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Support Program</a:t>
            </a:r>
            <a:endParaRPr lang="en-IN" sz="3200" dirty="0">
              <a:latin typeface="Times New Roman" panose="02020603050405020304" pitchFamily="18" charset="0"/>
              <a:cs typeface="Times New Roman" panose="02020603050405020304" pitchFamily="18" charset="0"/>
            </a:endParaRPr>
          </a:p>
        </p:txBody>
      </p:sp>
      <p:pic>
        <p:nvPicPr>
          <p:cNvPr id="6" name="Graphic 5" descr="Woman with kid">
            <a:extLst>
              <a:ext uri="{FF2B5EF4-FFF2-40B4-BE49-F238E27FC236}">
                <a16:creationId xmlns:a16="http://schemas.microsoft.com/office/drawing/2014/main" id="{AE772934-4ED4-48B7-EB55-96A9E6E8DBE6}"/>
              </a:ext>
            </a:extLst>
          </p:cNvPr>
          <p:cNvPicPr>
            <a:picLocks noChangeAspect="1"/>
          </p:cNvPicPr>
          <p:nvPr/>
        </p:nvPicPr>
        <p:blipFill>
          <a:blip r:embed="rId2">
            <a:duotone>
              <a:prstClr val="black"/>
              <a:schemeClr val="tx1">
                <a:tint val="45000"/>
                <a:satMod val="400000"/>
              </a:schemeClr>
            </a:duotone>
            <a:extLst>
              <a:ext uri="{96DAC541-7B7A-43D3-8B79-37D633B846F1}">
                <asvg:svgBlip xmlns:asvg="http://schemas.microsoft.com/office/drawing/2016/SVG/main" xmlns="" r:embed="rId3"/>
              </a:ext>
            </a:extLst>
          </a:blip>
          <a:stretch>
            <a:fillRect/>
          </a:stretch>
        </p:blipFill>
        <p:spPr>
          <a:xfrm>
            <a:off x="1637484" y="137759"/>
            <a:ext cx="779860" cy="779860"/>
          </a:xfrm>
          <a:prstGeom prst="rect">
            <a:avLst/>
          </a:prstGeom>
        </p:spPr>
      </p:pic>
      <p:sp>
        <p:nvSpPr>
          <p:cNvPr id="8" name="TextBox 7">
            <a:extLst>
              <a:ext uri="{FF2B5EF4-FFF2-40B4-BE49-F238E27FC236}">
                <a16:creationId xmlns:a16="http://schemas.microsoft.com/office/drawing/2014/main" id="{919DD6E7-5058-ACBF-432E-8AA68FA7AD41}"/>
              </a:ext>
            </a:extLst>
          </p:cNvPr>
          <p:cNvSpPr txBox="1"/>
          <p:nvPr/>
        </p:nvSpPr>
        <p:spPr>
          <a:xfrm>
            <a:off x="1484768" y="917619"/>
            <a:ext cx="10565394" cy="3306033"/>
          </a:xfrm>
          <a:prstGeom prst="rect">
            <a:avLst/>
          </a:prstGeom>
          <a:noFill/>
        </p:spPr>
        <p:txBody>
          <a:bodyPr wrap="square">
            <a:spAutoFit/>
          </a:bodyPr>
          <a:lstStyle/>
          <a:p>
            <a:pPr marL="171450" algn="just">
              <a:lnSpc>
                <a:spcPct val="115000"/>
              </a:lnSpc>
              <a:spcAft>
                <a:spcPts val="800"/>
              </a:spcAft>
              <a:buNone/>
            </a:pP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HRO Nepal</a:t>
            </a: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 continues to prioritize the well-being of </a:t>
            </a:r>
            <a:r>
              <a:rPr lang="en-US" sz="1700" kern="0" dirty="0" smtClean="0">
                <a:effectLst/>
                <a:latin typeface="Times New Roman" panose="02020603050405020304" pitchFamily="18" charset="0"/>
                <a:ea typeface="Times New Roman" panose="02020603050405020304" pitchFamily="18" charset="0"/>
                <a:cs typeface="Times New Roman" panose="02020603050405020304" pitchFamily="18" charset="0"/>
              </a:rPr>
              <a:t>(200) </a:t>
            </a: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orphaned children through its Orphan Support Program (OSP), which offers holistic care focusing on education, health, and emotional support. This year, orphaned children received regular financial assistance, nutritious food packages, hygiene kits, school supplies, and educational materials to support their daily and academic needs.</a:t>
            </a:r>
            <a:endParaRPr lang="en-IN"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algn="just">
              <a:lnSpc>
                <a:spcPct val="115000"/>
              </a:lnSpc>
              <a:spcAft>
                <a:spcPts val="800"/>
              </a:spcAft>
              <a:buNone/>
            </a:pP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Seasonal initiatives such as </a:t>
            </a:r>
            <a:r>
              <a:rPr lang="en-US" sz="1700" i="1"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“Winter – A Gift of Warmth”</a:t>
            </a: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1700" i="1"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“Festival Eid Cash Gifts”</a:t>
            </a: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brought joy and inclusion during special occasions. The program also provided regular health check-ups, organized educational tours, co-curricular activities, tree plantation drives, and interaction sessions with OSP mothers to strengthen family care and emotional well-being.</a:t>
            </a:r>
            <a:endParaRPr lang="en-IN"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algn="just">
              <a:lnSpc>
                <a:spcPct val="115000"/>
              </a:lnSpc>
              <a:spcAft>
                <a:spcPts val="800"/>
              </a:spcAft>
            </a:pP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Through this program, </a:t>
            </a: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HRO Nepal</a:t>
            </a: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 remains deeply committed to nurturing orphaned children in a safe and supportive environment, helping them grow into confident and capable individuals.</a:t>
            </a:r>
            <a:endParaRPr lang="en-IN" sz="17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IMG_159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7414" y="4334451"/>
            <a:ext cx="3205766" cy="21371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IMG_165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5065" y="4334451"/>
            <a:ext cx="3192185" cy="21281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IMG202101131455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09134" y="4314184"/>
            <a:ext cx="2878889" cy="21591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3785425"/>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2EBB3AE-C011-CE51-C3E4-5E747BE15F46}"/>
              </a:ext>
            </a:extLst>
          </p:cNvPr>
          <p:cNvSpPr/>
          <p:nvPr/>
        </p:nvSpPr>
        <p:spPr>
          <a:xfrm>
            <a:off x="2976880" y="2016759"/>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A9E3C6E-0B4F-36DB-B327-584C02AA005F}"/>
              </a:ext>
            </a:extLst>
          </p:cNvPr>
          <p:cNvSpPr/>
          <p:nvPr/>
        </p:nvSpPr>
        <p:spPr>
          <a:xfrm>
            <a:off x="2976880" y="2016759"/>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2" descr="IMG_41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4080" y="102586"/>
            <a:ext cx="2701560" cy="21470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IMG_914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5640" y="4482031"/>
            <a:ext cx="2857626" cy="22605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IMG_917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2443" y="102586"/>
            <a:ext cx="2865129" cy="21470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IMG_28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52443" y="2344892"/>
            <a:ext cx="2850823" cy="21371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IMG_907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06437" y="6663"/>
            <a:ext cx="2937643" cy="21950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IMG_331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49502" y="4480298"/>
            <a:ext cx="2996138" cy="22458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IMG2021121712321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07911" y="2327374"/>
            <a:ext cx="2832768" cy="21245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descr="IMG2021011315093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44080" y="2343845"/>
            <a:ext cx="2723017" cy="20422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descr="IMG2020121115114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84556" y="4480298"/>
            <a:ext cx="3079687" cy="23097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Picture 3" descr="IMG2020100113004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39484" y="204141"/>
            <a:ext cx="2366953" cy="17735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 descr="IMG2020121116200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57200" y="2381417"/>
            <a:ext cx="2514796" cy="18860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descr="IMG2020121116165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5722" y="4559270"/>
            <a:ext cx="2302031" cy="17265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648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G202009291251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7502" y="90536"/>
            <a:ext cx="3123370" cy="22460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IMG202009291402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3588" y="2456431"/>
            <a:ext cx="2884519" cy="21563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IMG202009291250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8893" y="4732606"/>
            <a:ext cx="2879214" cy="20829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IMG2020092912522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3588" y="90535"/>
            <a:ext cx="2884519" cy="22460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IMG20201212161931_01"/>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58" b="3288"/>
          <a:stretch/>
        </p:blipFill>
        <p:spPr bwMode="auto">
          <a:xfrm>
            <a:off x="6032266" y="2456431"/>
            <a:ext cx="3108606" cy="22362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IMG2020121115295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18920" y="90535"/>
            <a:ext cx="2047223" cy="22460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IMG2020121215510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60483" y="2456431"/>
            <a:ext cx="3005660" cy="22542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IMG2020121215573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8715"/>
          <a:stretch/>
        </p:blipFill>
        <p:spPr bwMode="auto">
          <a:xfrm>
            <a:off x="6032266" y="4759075"/>
            <a:ext cx="3108606" cy="20989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IMG2020100111445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19428"/>
          <a:stretch/>
        </p:blipFill>
        <p:spPr bwMode="auto">
          <a:xfrm>
            <a:off x="992903" y="2643612"/>
            <a:ext cx="1967580" cy="15942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IMG2020121216110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20009"/>
          <a:stretch/>
        </p:blipFill>
        <p:spPr bwMode="auto">
          <a:xfrm>
            <a:off x="2943263" y="4906934"/>
            <a:ext cx="3005661" cy="18032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IMG2020121015091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580" y="4425068"/>
            <a:ext cx="2049903" cy="17594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6" descr="IMG202009291457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96448" y="119319"/>
            <a:ext cx="2990016" cy="22389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261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92B2-DB77-C5BC-A77A-BC1ED857B164}"/>
              </a:ext>
            </a:extLst>
          </p:cNvPr>
          <p:cNvSpPr>
            <a:spLocks noGrp="1"/>
          </p:cNvSpPr>
          <p:nvPr>
            <p:ph type="title"/>
          </p:nvPr>
        </p:nvSpPr>
        <p:spPr>
          <a:xfrm>
            <a:off x="931985" y="342012"/>
            <a:ext cx="5448300" cy="1006475"/>
          </a:xfrm>
        </p:spPr>
        <p:txBody>
          <a:bodyPr>
            <a:normAutofit/>
          </a:bodyPr>
          <a:lstStyle/>
          <a:p>
            <a:r>
              <a:rPr lang="en-US" sz="3400" b="1"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WASH – Water for Life</a:t>
            </a:r>
            <a:endParaRPr lang="en-IN" sz="3400" b="1" dirty="0">
              <a:solidFill>
                <a:srgbClr val="1045B5"/>
              </a:solidFill>
              <a:latin typeface="Times New Roman" panose="02020603050405020304" pitchFamily="18" charset="0"/>
              <a:cs typeface="Times New Roman" panose="02020603050405020304" pitchFamily="18" charset="0"/>
            </a:endParaRPr>
          </a:p>
        </p:txBody>
      </p:sp>
      <p:pic>
        <p:nvPicPr>
          <p:cNvPr id="5" name="Graphic 4" descr="Water">
            <a:extLst>
              <a:ext uri="{FF2B5EF4-FFF2-40B4-BE49-F238E27FC236}">
                <a16:creationId xmlns:a16="http://schemas.microsoft.com/office/drawing/2014/main" id="{A1603184-A8BE-2F6A-BD22-ACCC7BD809F1}"/>
              </a:ext>
            </a:extLst>
          </p:cNvPr>
          <p:cNvPicPr>
            <a:picLocks noChangeAspect="1"/>
          </p:cNvPicPr>
          <p:nvPr/>
        </p:nvPicPr>
        <p:blipFill>
          <a:blip r:embed="rId2">
            <a:duotone>
              <a:schemeClr val="accent2">
                <a:shade val="45000"/>
                <a:satMod val="135000"/>
              </a:schemeClr>
              <a:prstClr val="white"/>
            </a:duotone>
            <a:extLst>
              <a:ext uri="{96DAC541-7B7A-43D3-8B79-37D633B846F1}">
                <asvg:svgBlip xmlns:asvg="http://schemas.microsoft.com/office/drawing/2016/SVG/main" xmlns="" r:embed="rId3"/>
              </a:ext>
            </a:extLst>
          </a:blip>
          <a:stretch>
            <a:fillRect/>
          </a:stretch>
        </p:blipFill>
        <p:spPr>
          <a:xfrm>
            <a:off x="327034" y="250825"/>
            <a:ext cx="820738" cy="820738"/>
          </a:xfrm>
          <a:prstGeom prst="rect">
            <a:avLst/>
          </a:prstGeom>
        </p:spPr>
      </p:pic>
      <p:sp>
        <p:nvSpPr>
          <p:cNvPr id="14" name="TextBox 13">
            <a:extLst>
              <a:ext uri="{FF2B5EF4-FFF2-40B4-BE49-F238E27FC236}">
                <a16:creationId xmlns:a16="http://schemas.microsoft.com/office/drawing/2014/main" id="{FC1A7A02-616F-AE37-3176-0799FADAF37E}"/>
              </a:ext>
            </a:extLst>
          </p:cNvPr>
          <p:cNvSpPr txBox="1"/>
          <p:nvPr/>
        </p:nvSpPr>
        <p:spPr>
          <a:xfrm>
            <a:off x="1376124" y="1225689"/>
            <a:ext cx="4555261" cy="5047536"/>
          </a:xfrm>
          <a:prstGeom prst="rect">
            <a:avLst/>
          </a:prstGeom>
          <a:noFill/>
        </p:spPr>
        <p:txBody>
          <a:bodyPr wrap="square" rtlCol="0">
            <a:spAutoFit/>
          </a:bodyPr>
          <a:lstStyle/>
          <a:p>
            <a:pPr algn="just"/>
            <a:r>
              <a:rPr lang="en-US" sz="1900" dirty="0">
                <a:latin typeface="Times New Roman" panose="02020603050405020304" pitchFamily="18" charset="0"/>
                <a:cs typeface="Times New Roman" panose="02020603050405020304" pitchFamily="18" charset="0"/>
              </a:rPr>
              <a:t>Access to clean water is a basic human right, yet many communities in Nepal still face challenges in securing this vital resource. Through our </a:t>
            </a:r>
            <a:r>
              <a:rPr lang="en-US" sz="1900" i="1" dirty="0">
                <a:latin typeface="Times New Roman" panose="02020603050405020304" pitchFamily="18" charset="0"/>
                <a:cs typeface="Times New Roman" panose="02020603050405020304" pitchFamily="18" charset="0"/>
              </a:rPr>
              <a:t>Water for Life</a:t>
            </a:r>
            <a:r>
              <a:rPr lang="en-US" sz="1900" dirty="0">
                <a:latin typeface="Times New Roman" panose="02020603050405020304" pitchFamily="18" charset="0"/>
                <a:cs typeface="Times New Roman" panose="02020603050405020304" pitchFamily="18" charset="0"/>
              </a:rPr>
              <a:t> project, HRO Nepal works to provide safe and pure drinking water to underserved areas by developing sustainable water systems, installing purification technologies, and promoting proper water management practices. This year, we successfully established </a:t>
            </a:r>
            <a:r>
              <a:rPr lang="en-US" sz="1900" dirty="0" smtClean="0">
                <a:latin typeface="Times New Roman" panose="02020603050405020304" pitchFamily="18" charset="0"/>
                <a:cs typeface="Times New Roman" panose="02020603050405020304" pitchFamily="18" charset="0"/>
              </a:rPr>
              <a:t>(4) </a:t>
            </a:r>
            <a:r>
              <a:rPr lang="en-US" sz="1900" dirty="0">
                <a:latin typeface="Times New Roman" panose="02020603050405020304" pitchFamily="18" charset="0"/>
                <a:cs typeface="Times New Roman" panose="02020603050405020304" pitchFamily="18" charset="0"/>
              </a:rPr>
              <a:t>Drinking Water Treatment Plant and </a:t>
            </a:r>
            <a:r>
              <a:rPr lang="en-US" sz="1900" dirty="0" smtClean="0">
                <a:latin typeface="Times New Roman" panose="02020603050405020304" pitchFamily="18" charset="0"/>
                <a:cs typeface="Times New Roman" panose="02020603050405020304" pitchFamily="18" charset="0"/>
              </a:rPr>
              <a:t>(10) </a:t>
            </a:r>
            <a:r>
              <a:rPr lang="en-US" sz="1900" dirty="0">
                <a:latin typeface="Times New Roman" panose="02020603050405020304" pitchFamily="18" charset="0"/>
                <a:cs typeface="Times New Roman" panose="02020603050405020304" pitchFamily="18" charset="0"/>
              </a:rPr>
              <a:t>Bio-Sand Filtration Plants with community pump</a:t>
            </a:r>
            <a:r>
              <a:rPr lang="en-US" sz="1900" b="1" dirty="0">
                <a:latin typeface="Times New Roman" panose="02020603050405020304" pitchFamily="18" charset="0"/>
                <a:cs typeface="Times New Roman" panose="02020603050405020304" pitchFamily="18" charset="0"/>
              </a:rPr>
              <a:t>,</a:t>
            </a:r>
            <a:r>
              <a:rPr lang="en-US" sz="1900" dirty="0">
                <a:latin typeface="Times New Roman" panose="02020603050405020304" pitchFamily="18" charset="0"/>
                <a:cs typeface="Times New Roman" panose="02020603050405020304" pitchFamily="18" charset="0"/>
              </a:rPr>
              <a:t> benefiting </a:t>
            </a:r>
            <a:r>
              <a:rPr lang="en-US" sz="1900" dirty="0" smtClean="0">
                <a:latin typeface="Times New Roman" panose="02020603050405020304" pitchFamily="18" charset="0"/>
                <a:cs typeface="Times New Roman" panose="02020603050405020304" pitchFamily="18" charset="0"/>
              </a:rPr>
              <a:t>(5,120) </a:t>
            </a:r>
            <a:r>
              <a:rPr lang="en-US" sz="1900" dirty="0">
                <a:latin typeface="Times New Roman" panose="02020603050405020304" pitchFamily="18" charset="0"/>
                <a:cs typeface="Times New Roman" panose="02020603050405020304" pitchFamily="18" charset="0"/>
              </a:rPr>
              <a:t>students, teachers, community members, and households—improving health, hygiene, and overall well-being.</a:t>
            </a:r>
          </a:p>
          <a:p>
            <a:pPr algn="just"/>
            <a:endParaRPr lang="en-IN" dirty="0">
              <a:latin typeface="Times New Roman" panose="02020603050405020304" pitchFamily="18" charset="0"/>
              <a:cs typeface="Times New Roman" panose="02020603050405020304" pitchFamily="18" charset="0"/>
            </a:endParaRPr>
          </a:p>
        </p:txBody>
      </p:sp>
      <p:pic>
        <p:nvPicPr>
          <p:cNvPr id="17" name="Graphic 4" descr="Water">
            <a:extLst>
              <a:ext uri="{FF2B5EF4-FFF2-40B4-BE49-F238E27FC236}">
                <a16:creationId xmlns:a16="http://schemas.microsoft.com/office/drawing/2014/main" id="{A1603184-A8BE-2F6A-BD22-ACCC7BD809F1}"/>
              </a:ext>
            </a:extLst>
          </p:cNvPr>
          <p:cNvPicPr>
            <a:picLocks noChangeAspect="1"/>
          </p:cNvPicPr>
          <p:nvPr/>
        </p:nvPicPr>
        <p:blipFill>
          <a:blip r:embed="rId2">
            <a:duotone>
              <a:schemeClr val="accent2">
                <a:shade val="45000"/>
                <a:satMod val="135000"/>
              </a:schemeClr>
              <a:prstClr val="white"/>
            </a:duotone>
            <a:extLst>
              <a:ext uri="{96DAC541-7B7A-43D3-8B79-37D633B846F1}">
                <asvg:svgBlip xmlns:asvg="http://schemas.microsoft.com/office/drawing/2016/SVG/main" xmlns="" r:embed="rId3"/>
              </a:ext>
            </a:extLst>
          </a:blip>
          <a:stretch>
            <a:fillRect/>
          </a:stretch>
        </p:blipFill>
        <p:spPr>
          <a:xfrm>
            <a:off x="597816" y="433480"/>
            <a:ext cx="668338" cy="668338"/>
          </a:xfrm>
          <a:prstGeom prst="rect">
            <a:avLst/>
          </a:prstGeom>
        </p:spPr>
      </p:pic>
      <p:pic>
        <p:nvPicPr>
          <p:cNvPr id="16" name="Graphic 4" descr="Water">
            <a:extLst>
              <a:ext uri="{FF2B5EF4-FFF2-40B4-BE49-F238E27FC236}">
                <a16:creationId xmlns:a16="http://schemas.microsoft.com/office/drawing/2014/main" id="{A1603184-A8BE-2F6A-BD22-ACCC7BD809F1}"/>
              </a:ext>
            </a:extLst>
          </p:cNvPr>
          <p:cNvPicPr>
            <a:picLocks noChangeAspect="1"/>
          </p:cNvPicPr>
          <p:nvPr/>
        </p:nvPicPr>
        <p:blipFill>
          <a:blip r:embed="rId2">
            <a:duotone>
              <a:schemeClr val="accent2">
                <a:shade val="45000"/>
                <a:satMod val="135000"/>
              </a:schemeClr>
              <a:prstClr val="white"/>
            </a:duotone>
            <a:extLst>
              <a:ext uri="{96DAC541-7B7A-43D3-8B79-37D633B846F1}">
                <asvg:svgBlip xmlns:asvg="http://schemas.microsoft.com/office/drawing/2016/SVG/main" xmlns="" r:embed="rId3"/>
              </a:ext>
            </a:extLst>
          </a:blip>
          <a:stretch>
            <a:fillRect/>
          </a:stretch>
        </p:blipFill>
        <p:spPr>
          <a:xfrm>
            <a:off x="11052885" y="5476002"/>
            <a:ext cx="820738" cy="820738"/>
          </a:xfrm>
          <a:prstGeom prst="rect">
            <a:avLst/>
          </a:prstGeom>
          <a:ln w="38100">
            <a:solidFill>
              <a:schemeClr val="bg1"/>
            </a:solidFill>
          </a:ln>
        </p:spPr>
      </p:pic>
      <p:pic>
        <p:nvPicPr>
          <p:cNvPr id="7" name="Picture 2" descr="#54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4954" y="2859082"/>
            <a:ext cx="2828122" cy="21205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IMG20210813174319_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53804" y="618030"/>
            <a:ext cx="2509450" cy="20481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IMG2021081111070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4954" y="618030"/>
            <a:ext cx="2828122" cy="21182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G2021081118264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9567" y="5049867"/>
            <a:ext cx="2235614" cy="16730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53804" y="2736322"/>
            <a:ext cx="3079466" cy="22433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14954" y="5103928"/>
            <a:ext cx="2085284" cy="15648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5182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IMG20220119135948_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02422" y="4638767"/>
            <a:ext cx="2912354" cy="21131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IMG20210812115942_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459" y="2437555"/>
            <a:ext cx="3664765" cy="20597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MG2021031115490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0773" y="53976"/>
            <a:ext cx="3010265" cy="226371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55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6373" y="0"/>
            <a:ext cx="3106211" cy="23125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IMG2021081112542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1447" y="4638767"/>
            <a:ext cx="2819326" cy="21131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G2021020113050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0317" y="2437554"/>
            <a:ext cx="2740270" cy="20597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descr="bijuwa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21456" y="58737"/>
            <a:ext cx="3081573" cy="22589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bijuwa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07445" y="4562783"/>
            <a:ext cx="2924175" cy="218916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IMG2021020214533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20773" y="2437555"/>
            <a:ext cx="3010265" cy="20597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981107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FBC0B1-92CA-CA4A-CF9C-664D0199A40C}"/>
              </a:ext>
            </a:extLst>
          </p:cNvPr>
          <p:cNvSpPr txBox="1"/>
          <p:nvPr/>
        </p:nvSpPr>
        <p:spPr>
          <a:xfrm>
            <a:off x="2583922" y="312638"/>
            <a:ext cx="4999417" cy="646331"/>
          </a:xfrm>
          <a:prstGeom prst="rect">
            <a:avLst/>
          </a:prstGeom>
          <a:noFill/>
        </p:spPr>
        <p:txBody>
          <a:bodyPr wrap="square">
            <a:spAutoFit/>
          </a:bodyPr>
          <a:lstStyle/>
          <a:p>
            <a:r>
              <a:rPr lang="en-US" sz="3600" b="1" dirty="0">
                <a:effectLst/>
                <a:latin typeface="Franklin Gothic Heavy" panose="020B0903020102020204" pitchFamily="34" charset="0"/>
                <a:ea typeface="Calibri" panose="020F0502020204030204" pitchFamily="34" charset="0"/>
                <a:cs typeface="Teko SemiBold" pitchFamily="2" charset="0"/>
              </a:rPr>
              <a:t>Seasonal</a:t>
            </a:r>
            <a:r>
              <a:rPr lang="en-US" sz="3200" b="1" dirty="0">
                <a:effectLst/>
                <a:latin typeface="Franklin Gothic Heavy" panose="020B0903020102020204" pitchFamily="34" charset="0"/>
                <a:ea typeface="Calibri" panose="020F0502020204030204" pitchFamily="34" charset="0"/>
                <a:cs typeface="Teko SemiBold" pitchFamily="2" charset="0"/>
              </a:rPr>
              <a:t> </a:t>
            </a:r>
            <a:r>
              <a:rPr lang="en-US" sz="3200" b="1" dirty="0" smtClean="0">
                <a:effectLst/>
                <a:latin typeface="Franklin Gothic Heavy" panose="020B0903020102020204" pitchFamily="34" charset="0"/>
                <a:ea typeface="Calibri" panose="020F0502020204030204" pitchFamily="34" charset="0"/>
                <a:cs typeface="Teko SemiBold" pitchFamily="2" charset="0"/>
              </a:rPr>
              <a:t>Projects</a:t>
            </a:r>
            <a:endParaRPr lang="en-IN" sz="3200" dirty="0">
              <a:latin typeface="Franklin Gothic Heavy" panose="020B0903020102020204" pitchFamily="34" charset="0"/>
              <a:cs typeface="Teko SemiBold" pitchFamily="2" charset="0"/>
            </a:endParaRPr>
          </a:p>
        </p:txBody>
      </p:sp>
      <p:pic>
        <p:nvPicPr>
          <p:cNvPr id="7" name="Graphic 6" descr="Daily calendar">
            <a:extLst>
              <a:ext uri="{FF2B5EF4-FFF2-40B4-BE49-F238E27FC236}">
                <a16:creationId xmlns:a16="http://schemas.microsoft.com/office/drawing/2014/main" id="{C1A925CB-86B2-3D2F-D55F-A561F59B209A}"/>
              </a:ext>
            </a:extLst>
          </p:cNvPr>
          <p:cNvPicPr>
            <a:picLocks noChangeAspect="1"/>
          </p:cNvPicPr>
          <p:nvPr/>
        </p:nvPicPr>
        <p:blipFill>
          <a:blip r:embed="rId2">
            <a:duotone>
              <a:schemeClr val="accent1">
                <a:shade val="45000"/>
                <a:satMod val="135000"/>
              </a:schemeClr>
              <a:prstClr val="white"/>
            </a:duotone>
            <a:extLst>
              <a:ext uri="{96DAC541-7B7A-43D3-8B79-37D633B846F1}">
                <asvg:svgBlip xmlns:asvg="http://schemas.microsoft.com/office/drawing/2016/SVG/main" xmlns="" r:embed="rId3"/>
              </a:ext>
            </a:extLst>
          </a:blip>
          <a:stretch>
            <a:fillRect/>
          </a:stretch>
        </p:blipFill>
        <p:spPr>
          <a:xfrm>
            <a:off x="1596049" y="158687"/>
            <a:ext cx="954232" cy="954232"/>
          </a:xfrm>
          <a:prstGeom prst="rect">
            <a:avLst/>
          </a:prstGeom>
        </p:spPr>
      </p:pic>
      <p:sp>
        <p:nvSpPr>
          <p:cNvPr id="11" name="TextBox 10">
            <a:extLst>
              <a:ext uri="{FF2B5EF4-FFF2-40B4-BE49-F238E27FC236}">
                <a16:creationId xmlns:a16="http://schemas.microsoft.com/office/drawing/2014/main" id="{9A3C085B-A0FF-14E0-D4B2-F288FD891FCB}"/>
              </a:ext>
            </a:extLst>
          </p:cNvPr>
          <p:cNvSpPr txBox="1"/>
          <p:nvPr/>
        </p:nvSpPr>
        <p:spPr>
          <a:xfrm>
            <a:off x="1894812" y="1260931"/>
            <a:ext cx="5746313" cy="224676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HRO Nepal continues to respond to urgent needs through its seasonal projects, providing timely relief and support during natural disasters, crises, and periods of hardship. These initiatives play a vital role in alleviating suffering and restoring dignity among vulnerable populations.</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DE929BF-51EE-C5DE-C8AB-292F62DF9B78}"/>
              </a:ext>
            </a:extLst>
          </p:cNvPr>
          <p:cNvSpPr txBox="1"/>
          <p:nvPr/>
        </p:nvSpPr>
        <p:spPr>
          <a:xfrm>
            <a:off x="1894813" y="3206358"/>
            <a:ext cx="5987290" cy="3477875"/>
          </a:xfrm>
          <a:prstGeom prst="rect">
            <a:avLst/>
          </a:prstGeom>
          <a:noFill/>
        </p:spPr>
        <p:txBody>
          <a:bodyPr wrap="square" rtlCol="0">
            <a:spAutoFit/>
          </a:bodyPr>
          <a:lstStyle/>
          <a:p>
            <a:pPr algn="just"/>
            <a:r>
              <a:rPr lang="en-US" sz="2000" dirty="0">
                <a:solidFill>
                  <a:srgbClr val="0087CB"/>
                </a:solidFill>
                <a:latin typeface="Times New Roman" panose="02020603050405020304" pitchFamily="18" charset="0"/>
                <a:cs typeface="Times New Roman" panose="02020603050405020304" pitchFamily="18" charset="0"/>
              </a:rPr>
              <a:t>During the year, HRO Nepal successfully implemented key seasonal initiatives, including the Ramadan Food Basket and </a:t>
            </a:r>
            <a:r>
              <a:rPr lang="en-US" sz="2000" dirty="0" err="1">
                <a:solidFill>
                  <a:srgbClr val="0087CB"/>
                </a:solidFill>
                <a:latin typeface="Times New Roman" panose="02020603050405020304" pitchFamily="18" charset="0"/>
                <a:cs typeface="Times New Roman" panose="02020603050405020304" pitchFamily="18" charset="0"/>
              </a:rPr>
              <a:t>Iftar</a:t>
            </a:r>
            <a:r>
              <a:rPr lang="en-US" sz="2000" dirty="0">
                <a:solidFill>
                  <a:srgbClr val="0087CB"/>
                </a:solidFill>
                <a:latin typeface="Times New Roman" panose="02020603050405020304" pitchFamily="18" charset="0"/>
                <a:cs typeface="Times New Roman" panose="02020603050405020304" pitchFamily="18" charset="0"/>
              </a:rPr>
              <a:t> Meals Program</a:t>
            </a:r>
            <a:r>
              <a:rPr lang="en-US" sz="2000" b="1" dirty="0">
                <a:solidFill>
                  <a:srgbClr val="0087CB"/>
                </a:solidFill>
                <a:latin typeface="Times New Roman" panose="02020603050405020304" pitchFamily="18" charset="0"/>
                <a:cs typeface="Times New Roman" panose="02020603050405020304" pitchFamily="18" charset="0"/>
              </a:rPr>
              <a:t>,</a:t>
            </a:r>
            <a:r>
              <a:rPr lang="en-US" sz="2000" dirty="0">
                <a:solidFill>
                  <a:srgbClr val="0087CB"/>
                </a:solidFill>
                <a:latin typeface="Times New Roman" panose="02020603050405020304" pitchFamily="18" charset="0"/>
                <a:cs typeface="Times New Roman" panose="02020603050405020304" pitchFamily="18" charset="0"/>
              </a:rPr>
              <a:t> providing essential food packages to impoverished families and orphaned children across multiple regions. These programs ensured that the holy month of Ramadan was observed with dignity, adequate nourishment, and a spirit of communal care. In total, </a:t>
            </a:r>
            <a:r>
              <a:rPr lang="en-US" sz="2000" dirty="0" smtClean="0">
                <a:solidFill>
                  <a:srgbClr val="0087CB"/>
                </a:solidFill>
                <a:latin typeface="Times New Roman" panose="02020603050405020304" pitchFamily="18" charset="0"/>
                <a:cs typeface="Times New Roman" panose="02020603050405020304" pitchFamily="18" charset="0"/>
              </a:rPr>
              <a:t>2,525 </a:t>
            </a:r>
            <a:r>
              <a:rPr lang="en-US" sz="2000" dirty="0">
                <a:solidFill>
                  <a:srgbClr val="0087CB"/>
                </a:solidFill>
                <a:latin typeface="Times New Roman" panose="02020603050405020304" pitchFamily="18" charset="0"/>
                <a:cs typeface="Times New Roman" panose="02020603050405020304" pitchFamily="18" charset="0"/>
              </a:rPr>
              <a:t>beneficiaries—including orphans, widows, and vulnerable families—were supported through these efforts.</a:t>
            </a:r>
          </a:p>
          <a:p>
            <a:pPr algn="just"/>
            <a:endParaRPr lang="en-IN" sz="2000" dirty="0">
              <a:solidFill>
                <a:srgbClr val="0087CB"/>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9110" y="2474639"/>
            <a:ext cx="2707721" cy="1917936"/>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9110" y="4517681"/>
            <a:ext cx="2707721" cy="1917936"/>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9111" y="447342"/>
            <a:ext cx="2685492" cy="1902191"/>
          </a:xfrm>
          <a:prstGeom prst="rect">
            <a:avLst/>
          </a:prstGeom>
        </p:spPr>
      </p:pic>
    </p:spTree>
    <p:extLst>
      <p:ext uri="{BB962C8B-B14F-4D97-AF65-F5344CB8AC3E}">
        <p14:creationId xmlns:p14="http://schemas.microsoft.com/office/powerpoint/2010/main" val="284724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C65716-2CD3-7280-FBF7-F24183020944}"/>
              </a:ext>
            </a:extLst>
          </p:cNvPr>
          <p:cNvSpPr txBox="1"/>
          <p:nvPr/>
        </p:nvSpPr>
        <p:spPr>
          <a:xfrm>
            <a:off x="1298722" y="196427"/>
            <a:ext cx="5582441" cy="5297989"/>
          </a:xfrm>
          <a:prstGeom prst="rect">
            <a:avLst/>
          </a:prstGeom>
          <a:noFill/>
        </p:spPr>
        <p:txBody>
          <a:bodyPr wrap="square">
            <a:spAutoFit/>
          </a:bodyPr>
          <a:lstStyle/>
          <a:p>
            <a:pPr marL="400050" algn="justLow">
              <a:lnSpc>
                <a:spcPct val="115000"/>
              </a:lnSpc>
              <a:spcAft>
                <a:spcPts val="800"/>
              </a:spcAft>
            </a:pPr>
            <a:r>
              <a:rPr lang="en-US" sz="1900" kern="0" dirty="0" smtClean="0">
                <a:effectLst/>
                <a:latin typeface="Times New Roman" panose="02020603050405020304" pitchFamily="18" charset="0"/>
                <a:ea typeface="Times New Roman" panose="02020603050405020304" pitchFamily="18" charset="0"/>
                <a:cs typeface="Times New Roman" panose="02020603050405020304" pitchFamily="18" charset="0"/>
              </a:rPr>
              <a:t>In addition, the </a:t>
            </a:r>
            <a:r>
              <a:rPr lang="en-US" sz="1900" b="1" kern="0" dirty="0" err="1" smtClean="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Qurbani</a:t>
            </a:r>
            <a:r>
              <a:rPr lang="en-US" sz="1900" b="1" kern="0" dirty="0" smtClean="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Meat Distribution Program</a:t>
            </a:r>
            <a:r>
              <a:rPr lang="en-US" sz="1900" kern="0" dirty="0" smtClean="0">
                <a:solidFill>
                  <a:srgbClr val="80008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kern="0" dirty="0" smtClean="0">
                <a:effectLst/>
                <a:latin typeface="Times New Roman" panose="02020603050405020304" pitchFamily="18" charset="0"/>
                <a:ea typeface="Times New Roman" panose="02020603050405020304" pitchFamily="18" charset="0"/>
                <a:cs typeface="Times New Roman" panose="02020603050405020304" pitchFamily="18" charset="0"/>
              </a:rPr>
              <a:t>brought joy and nutritional support to underprivileged families during the </a:t>
            </a:r>
            <a:r>
              <a:rPr lang="en-US" sz="1900" kern="0" dirty="0" err="1" smtClean="0">
                <a:effectLst/>
                <a:latin typeface="Times New Roman" panose="02020603050405020304" pitchFamily="18" charset="0"/>
                <a:ea typeface="Times New Roman" panose="02020603050405020304" pitchFamily="18" charset="0"/>
                <a:cs typeface="Times New Roman" panose="02020603050405020304" pitchFamily="18" charset="0"/>
              </a:rPr>
              <a:t>Eid</a:t>
            </a:r>
            <a:r>
              <a:rPr lang="en-US" sz="1900" kern="0" dirty="0" smtClean="0">
                <a:effectLst/>
                <a:latin typeface="Times New Roman" panose="02020603050405020304" pitchFamily="18" charset="0"/>
                <a:ea typeface="Times New Roman" panose="02020603050405020304" pitchFamily="18" charset="0"/>
                <a:cs typeface="Times New Roman" panose="02020603050405020304" pitchFamily="18" charset="0"/>
              </a:rPr>
              <a:t> al-</a:t>
            </a:r>
            <a:r>
              <a:rPr lang="en-US" sz="1900" kern="0" dirty="0" err="1" smtClean="0">
                <a:effectLst/>
                <a:latin typeface="Times New Roman" panose="02020603050405020304" pitchFamily="18" charset="0"/>
                <a:ea typeface="Times New Roman" panose="02020603050405020304" pitchFamily="18" charset="0"/>
                <a:cs typeface="Times New Roman" panose="02020603050405020304" pitchFamily="18" charset="0"/>
              </a:rPr>
              <a:t>Adha</a:t>
            </a:r>
            <a:r>
              <a:rPr lang="en-US" sz="1900" kern="0" dirty="0" smtClean="0">
                <a:effectLst/>
                <a:latin typeface="Times New Roman" panose="02020603050405020304" pitchFamily="18" charset="0"/>
                <a:ea typeface="Times New Roman" panose="02020603050405020304" pitchFamily="18" charset="0"/>
                <a:cs typeface="Times New Roman" panose="02020603050405020304" pitchFamily="18" charset="0"/>
              </a:rPr>
              <a:t> celebration. Freshly slaughtered </a:t>
            </a:r>
            <a:r>
              <a:rPr lang="en-US" sz="1900" kern="0" dirty="0" err="1" smtClean="0">
                <a:effectLst/>
                <a:latin typeface="Times New Roman" panose="02020603050405020304" pitchFamily="18" charset="0"/>
                <a:ea typeface="Times New Roman" panose="02020603050405020304" pitchFamily="18" charset="0"/>
                <a:cs typeface="Times New Roman" panose="02020603050405020304" pitchFamily="18" charset="0"/>
              </a:rPr>
              <a:t>Qurbani</a:t>
            </a:r>
            <a:r>
              <a:rPr lang="en-US" sz="1900" kern="0" dirty="0" smtClean="0">
                <a:effectLst/>
                <a:latin typeface="Times New Roman" panose="02020603050405020304" pitchFamily="18" charset="0"/>
                <a:ea typeface="Times New Roman" panose="02020603050405020304" pitchFamily="18" charset="0"/>
                <a:cs typeface="Times New Roman" panose="02020603050405020304" pitchFamily="18" charset="0"/>
              </a:rPr>
              <a:t> meat was distributed to those in need, helping them partake in the religious occasion with dignity and inclusion. </a:t>
            </a:r>
            <a:r>
              <a:rPr lang="en-US" sz="1900" dirty="0" smtClean="0">
                <a:latin typeface="Times New Roman" panose="02020603050405020304" pitchFamily="18" charset="0"/>
                <a:cs typeface="Times New Roman" panose="02020603050405020304" pitchFamily="18" charset="0"/>
              </a:rPr>
              <a:t>A total of (3,958) individuals benefited from this Project.</a:t>
            </a:r>
            <a:endParaRPr lang="en-US" sz="1900" kern="0"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L="400050" algn="justLow">
              <a:lnSpc>
                <a:spcPct val="115000"/>
              </a:lnSpc>
              <a:spcAft>
                <a:spcPts val="800"/>
              </a:spcAft>
            </a:pPr>
            <a:r>
              <a:rPr lang="en-US" sz="1900" dirty="0" smtClean="0">
                <a:latin typeface="Times New Roman" panose="02020603050405020304" pitchFamily="18" charset="0"/>
                <a:cs typeface="Times New Roman" panose="02020603050405020304" pitchFamily="18" charset="0"/>
              </a:rPr>
              <a:t>Through these seasonal efforts, HRO Nepal remains committed to standing with communities in times of need—offering hope, relief, and solidarity. We invite our partners and supporters to continue joining hands with us in transforming lives and building resilience across Nepal.</a:t>
            </a:r>
            <a:endParaRPr lang="en-IN" sz="1900" dirty="0" smtClean="0">
              <a:latin typeface="Times New Roman" panose="02020603050405020304" pitchFamily="18" charset="0"/>
              <a:cs typeface="Times New Roman" panose="02020603050405020304" pitchFamily="18" charset="0"/>
            </a:endParaRPr>
          </a:p>
          <a:p>
            <a:pPr marL="400050" algn="justLow">
              <a:lnSpc>
                <a:spcPct val="115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descr="IMG202107211734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4251" y="5074549"/>
            <a:ext cx="2340659" cy="17562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IMG202107211743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943" y="196427"/>
            <a:ext cx="2218337" cy="16632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IMG202107211755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4475" y="1954015"/>
            <a:ext cx="2196805" cy="16507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3216" y="196427"/>
            <a:ext cx="2214752" cy="1661064"/>
          </a:xfrm>
          <a:prstGeom prst="rect">
            <a:avLst/>
          </a:prstGeom>
          <a:ln>
            <a:noFill/>
          </a:ln>
          <a:effectLst>
            <a:softEdge rad="112500"/>
          </a:effec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6908" y="1954015"/>
            <a:ext cx="2201060" cy="1650795"/>
          </a:xfrm>
          <a:prstGeom prst="rect">
            <a:avLst/>
          </a:prstGeom>
          <a:ln>
            <a:noFill/>
          </a:ln>
          <a:effectLst>
            <a:softEdge rad="112500"/>
          </a:effec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67436" y="5116663"/>
            <a:ext cx="2538306" cy="1692204"/>
          </a:xfrm>
          <a:prstGeom prst="rect">
            <a:avLst/>
          </a:prstGeom>
          <a:ln>
            <a:noFill/>
          </a:ln>
          <a:effectLst>
            <a:softEdge rad="112500"/>
          </a:effec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84475" y="3699159"/>
            <a:ext cx="2178395" cy="1452263"/>
          </a:xfrm>
          <a:prstGeom prst="rect">
            <a:avLst/>
          </a:prstGeom>
          <a:ln>
            <a:noFill/>
          </a:ln>
          <a:effectLst>
            <a:softEdge rad="112500"/>
          </a:effectLst>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13216" y="3686397"/>
            <a:ext cx="2146507" cy="1609880"/>
          </a:xfrm>
          <a:prstGeom prst="rect">
            <a:avLst/>
          </a:prstGeom>
          <a:ln>
            <a:noFill/>
          </a:ln>
          <a:effectLst>
            <a:softEdge rad="112500"/>
          </a:effectLst>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778906" y="5352535"/>
            <a:ext cx="1818692" cy="1364019"/>
          </a:xfrm>
          <a:prstGeom prst="rect">
            <a:avLst/>
          </a:prstGeom>
          <a:ln>
            <a:noFill/>
          </a:ln>
          <a:effectLst>
            <a:softEdge rad="112500"/>
          </a:effectLst>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7281" y="5260706"/>
            <a:ext cx="2016141" cy="1512106"/>
          </a:xfrm>
          <a:prstGeom prst="rect">
            <a:avLst/>
          </a:prstGeom>
          <a:ln>
            <a:noFill/>
          </a:ln>
          <a:effectLst>
            <a:softEdge rad="112500"/>
          </a:effectLst>
        </p:spPr>
      </p:pic>
    </p:spTree>
    <p:extLst>
      <p:ext uri="{BB962C8B-B14F-4D97-AF65-F5344CB8AC3E}">
        <p14:creationId xmlns:p14="http://schemas.microsoft.com/office/powerpoint/2010/main" val="684575439"/>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3144" y="66749"/>
            <a:ext cx="3027573" cy="2018382"/>
          </a:xfrm>
          <a:prstGeom prst="rect">
            <a:avLst/>
          </a:prstGeom>
          <a:ln>
            <a:noFill/>
          </a:ln>
          <a:effectLst>
            <a:softEdge rad="112500"/>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1262" y="111965"/>
            <a:ext cx="3038159" cy="2025440"/>
          </a:xfrm>
          <a:prstGeom prst="rect">
            <a:avLst/>
          </a:prstGeom>
          <a:ln>
            <a:noFill/>
          </a:ln>
          <a:effectLst>
            <a:softEdge rad="112500"/>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905026" y="111965"/>
            <a:ext cx="2891927" cy="1927951"/>
          </a:xfrm>
          <a:prstGeom prst="rect">
            <a:avLst/>
          </a:prstGeom>
          <a:ln>
            <a:noFill/>
          </a:ln>
          <a:effectLst>
            <a:softEdge rad="112500"/>
          </a:effectLst>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8718" y="2244424"/>
            <a:ext cx="3606005" cy="2404003"/>
          </a:xfrm>
          <a:prstGeom prst="rect">
            <a:avLst/>
          </a:prstGeom>
          <a:ln>
            <a:noFill/>
          </a:ln>
          <a:effectLst>
            <a:softEdge rad="112500"/>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43415" y="2275336"/>
            <a:ext cx="3606006" cy="2404004"/>
          </a:xfrm>
          <a:prstGeom prst="rect">
            <a:avLst/>
          </a:prstGeom>
          <a:ln>
            <a:noFill/>
          </a:ln>
          <a:effectLst>
            <a:softEdge rad="112500"/>
          </a:effectLst>
        </p:spPr>
      </p:pic>
      <p:pic>
        <p:nvPicPr>
          <p:cNvPr id="16" name="Picture 1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96284" y="4778728"/>
            <a:ext cx="2665709" cy="1999281"/>
          </a:xfrm>
          <a:prstGeom prst="rect">
            <a:avLst/>
          </a:prstGeom>
          <a:ln>
            <a:noFill/>
          </a:ln>
          <a:effectLst>
            <a:softEdge rad="112500"/>
          </a:effectLst>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94689" y="2244424"/>
            <a:ext cx="3205337" cy="2404003"/>
          </a:xfrm>
          <a:prstGeom prst="rect">
            <a:avLst/>
          </a:prstGeom>
          <a:ln>
            <a:noFill/>
          </a:ln>
          <a:effectLst>
            <a:softEdge rad="112500"/>
          </a:effec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15229" y="4778729"/>
            <a:ext cx="3557639" cy="2004646"/>
          </a:xfrm>
          <a:prstGeom prst="rect">
            <a:avLst/>
          </a:prstGeom>
          <a:ln>
            <a:noFill/>
          </a:ln>
          <a:effectLst>
            <a:softEdge rad="112500"/>
          </a:effectLst>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339" y="4817271"/>
            <a:ext cx="2570082" cy="1927562"/>
          </a:xfrm>
          <a:prstGeom prst="rect">
            <a:avLst/>
          </a:prstGeom>
          <a:ln>
            <a:noFill/>
          </a:ln>
          <a:effectLst>
            <a:softEdge rad="112500"/>
          </a:effectLst>
        </p:spPr>
      </p:pic>
    </p:spTree>
    <p:extLst>
      <p:ext uri="{BB962C8B-B14F-4D97-AF65-F5344CB8AC3E}">
        <p14:creationId xmlns:p14="http://schemas.microsoft.com/office/powerpoint/2010/main" val="333369686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F806FCF7-1F6D-9216-5A46-713731F6C13E}"/>
              </a:ext>
            </a:extLst>
          </p:cNvPr>
          <p:cNvSpPr txBox="1"/>
          <p:nvPr/>
        </p:nvSpPr>
        <p:spPr>
          <a:xfrm>
            <a:off x="7444735" y="3127040"/>
            <a:ext cx="3534869" cy="523220"/>
          </a:xfrm>
          <a:prstGeom prst="rect">
            <a:avLst/>
          </a:prstGeom>
          <a:noFill/>
        </p:spPr>
        <p:txBody>
          <a:bodyPr wrap="square">
            <a:spAutoFit/>
          </a:bodyPr>
          <a:lstStyle/>
          <a:p>
            <a:endParaRPr lang="en-IN" sz="2800" dirty="0">
              <a:solidFill>
                <a:srgbClr val="00B0F0"/>
              </a:solidFill>
              <a:latin typeface="Franklin Gothic Heavy" panose="020B0903020102020204" pitchFamily="34" charset="0"/>
              <a:cs typeface="Teko SemiBold" pitchFamily="2" charset="0"/>
            </a:endParaRPr>
          </a:p>
        </p:txBody>
      </p:sp>
      <p:graphicFrame>
        <p:nvGraphicFramePr>
          <p:cNvPr id="4" name="Diagram 3"/>
          <p:cNvGraphicFramePr/>
          <p:nvPr>
            <p:extLst>
              <p:ext uri="{D42A27DB-BD31-4B8C-83A1-F6EECF244321}">
                <p14:modId xmlns:p14="http://schemas.microsoft.com/office/powerpoint/2010/main" val="3063301349"/>
              </p:ext>
            </p:extLst>
          </p:nvPr>
        </p:nvGraphicFramePr>
        <p:xfrm>
          <a:off x="2770866" y="407406"/>
          <a:ext cx="6961609" cy="6063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rot="16200000">
            <a:off x="-110485" y="2934140"/>
            <a:ext cx="3843745" cy="707886"/>
          </a:xfrm>
          <a:prstGeom prst="rect">
            <a:avLst/>
          </a:prstGeom>
          <a:noFill/>
        </p:spPr>
        <p:txBody>
          <a:bodyPr wrap="none" lIns="91440" tIns="45720" rIns="91440" bIns="45720">
            <a:spAutoFit/>
          </a:bodyPr>
          <a:lstStyle/>
          <a:p>
            <a:pPr algn="ctr"/>
            <a:r>
              <a:rPr lang="en-US" sz="4000" b="1" u="sng" cap="none" spc="0" dirty="0" smtClean="0">
                <a:ln w="0"/>
                <a:latin typeface="Times New Roman" panose="02020603050405020304" pitchFamily="18" charset="0"/>
                <a:cs typeface="Times New Roman" panose="02020603050405020304" pitchFamily="18" charset="0"/>
              </a:rPr>
              <a:t>Table of Content</a:t>
            </a:r>
            <a:endParaRPr lang="en-US" sz="4000" b="1" u="sng" cap="none" spc="0" dirty="0">
              <a:ln w="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81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8329" y="3029429"/>
            <a:ext cx="4873305" cy="3654979"/>
          </a:xfrm>
          <a:prstGeom prst="rect">
            <a:avLst/>
          </a:prstGeom>
          <a:ln>
            <a:noFill/>
          </a:ln>
          <a:effectLst>
            <a:softEdge rad="112500"/>
          </a:effectLst>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436388" y="4150562"/>
            <a:ext cx="2609560" cy="1957170"/>
          </a:xfrm>
          <a:prstGeom prst="rect">
            <a:avLst/>
          </a:prstGeom>
          <a:ln>
            <a:noFill/>
          </a:ln>
          <a:effectLst>
            <a:softEdge rad="112500"/>
          </a:effec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200643" y="4150562"/>
            <a:ext cx="2609558" cy="1957169"/>
          </a:xfrm>
          <a:prstGeom prst="rect">
            <a:avLst/>
          </a:prstGeom>
          <a:ln>
            <a:noFill/>
          </a:ln>
          <a:effectLst>
            <a:softEdge rad="112500"/>
          </a:effectLst>
        </p:spPr>
      </p:pic>
      <p:pic>
        <p:nvPicPr>
          <p:cNvPr id="14" name="Picture 1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98329" y="229816"/>
            <a:ext cx="1971237" cy="2628316"/>
          </a:xfrm>
          <a:prstGeom prst="rect">
            <a:avLst/>
          </a:prstGeom>
          <a:ln>
            <a:noFill/>
          </a:ln>
          <a:effectLst>
            <a:softEdge rad="112500"/>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08296" y="0"/>
            <a:ext cx="4711457" cy="3533593"/>
          </a:xfrm>
          <a:prstGeom prst="rect">
            <a:avLst/>
          </a:prstGeom>
          <a:ln>
            <a:noFill/>
          </a:ln>
          <a:effectLst>
            <a:softEdge rad="112500"/>
          </a:effectLst>
        </p:spPr>
      </p:pic>
    </p:spTree>
    <p:extLst>
      <p:ext uri="{BB962C8B-B14F-4D97-AF65-F5344CB8AC3E}">
        <p14:creationId xmlns:p14="http://schemas.microsoft.com/office/powerpoint/2010/main" val="4002955127"/>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7534" y="4650487"/>
            <a:ext cx="2610739" cy="195805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6786" y="330591"/>
            <a:ext cx="2625969" cy="196947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2305" y="330591"/>
            <a:ext cx="2625969" cy="196947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1333" y="2511363"/>
            <a:ext cx="5462904" cy="409717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8128" y="65737"/>
            <a:ext cx="2979108" cy="2234331"/>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47534" y="2496250"/>
            <a:ext cx="2610739" cy="1958055"/>
          </a:xfrm>
          <a:prstGeom prst="rect">
            <a:avLst/>
          </a:prstGeom>
        </p:spPr>
      </p:pic>
      <p:sp>
        <p:nvSpPr>
          <p:cNvPr id="9" name="TextBox 8">
            <a:extLst>
              <a:ext uri="{FF2B5EF4-FFF2-40B4-BE49-F238E27FC236}">
                <a16:creationId xmlns:a16="http://schemas.microsoft.com/office/drawing/2014/main" id="{E4FBC0B1-92CA-CA4A-CF9C-664D0199A40C}"/>
              </a:ext>
            </a:extLst>
          </p:cNvPr>
          <p:cNvSpPr txBox="1"/>
          <p:nvPr/>
        </p:nvSpPr>
        <p:spPr>
          <a:xfrm>
            <a:off x="918033" y="3746419"/>
            <a:ext cx="3592341" cy="1415772"/>
          </a:xfrm>
          <a:prstGeom prst="rect">
            <a:avLst/>
          </a:prstGeom>
          <a:noFill/>
        </p:spPr>
        <p:txBody>
          <a:bodyPr wrap="square">
            <a:spAutoFit/>
          </a:bodyPr>
          <a:lstStyle/>
          <a:p>
            <a:r>
              <a:rPr lang="en-US" sz="4000" b="1" dirty="0" smtClean="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Winter Gift </a:t>
            </a:r>
          </a:p>
          <a:p>
            <a:r>
              <a:rPr lang="en-US" b="1" dirty="0" smtClean="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for Nepalese </a:t>
            </a:r>
          </a:p>
          <a:p>
            <a:r>
              <a:rPr lang="en-US" sz="2800" b="1" dirty="0" smtClean="0">
                <a:effectLst/>
                <a:latin typeface="Times New Roman" panose="02020603050405020304" pitchFamily="18" charset="0"/>
                <a:ea typeface="Calibri" panose="020F0502020204030204" pitchFamily="34" charset="0"/>
                <a:cs typeface="Times New Roman" panose="02020603050405020304" pitchFamily="18" charset="0"/>
              </a:rPr>
              <a:t>Orphans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507567"/>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FBC0B1-92CA-CA4A-CF9C-664D0199A40C}"/>
              </a:ext>
            </a:extLst>
          </p:cNvPr>
          <p:cNvSpPr txBox="1"/>
          <p:nvPr/>
        </p:nvSpPr>
        <p:spPr>
          <a:xfrm>
            <a:off x="2350632" y="188554"/>
            <a:ext cx="3444517" cy="769441"/>
          </a:xfrm>
          <a:prstGeom prst="rect">
            <a:avLst/>
          </a:prstGeom>
          <a:noFill/>
        </p:spPr>
        <p:txBody>
          <a:bodyPr wrap="square">
            <a:spAutoFit/>
          </a:bodyPr>
          <a:lstStyle/>
          <a:p>
            <a:r>
              <a:rPr lang="en-US" sz="4400" b="1"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Health Care</a:t>
            </a:r>
            <a:endParaRPr lang="en-IN" sz="4000" dirty="0">
              <a:solidFill>
                <a:srgbClr val="0087CB"/>
              </a:solidFill>
              <a:latin typeface="Times New Roman" panose="02020603050405020304" pitchFamily="18" charset="0"/>
              <a:cs typeface="Times New Roman" panose="02020603050405020304" pitchFamily="18" charset="0"/>
            </a:endParaRPr>
          </a:p>
        </p:txBody>
      </p:sp>
      <p:pic>
        <p:nvPicPr>
          <p:cNvPr id="7" name="Graphic 6" descr="Daily calendar">
            <a:extLst>
              <a:ext uri="{FF2B5EF4-FFF2-40B4-BE49-F238E27FC236}">
                <a16:creationId xmlns:a16="http://schemas.microsoft.com/office/drawing/2014/main" id="{C1A925CB-86B2-3D2F-D55F-A561F59B209A}"/>
              </a:ext>
            </a:extLst>
          </p:cNvPr>
          <p:cNvPicPr>
            <a:picLocks noChangeAspect="1"/>
          </p:cNvPicPr>
          <p:nvPr/>
        </p:nvPicPr>
        <p:blipFill>
          <a:blip r:embed="rId2">
            <a:duotone>
              <a:prstClr val="black"/>
              <a:srgbClr val="D9C3A5">
                <a:tint val="50000"/>
                <a:satMod val="180000"/>
              </a:srgbClr>
            </a:duotone>
            <a:extLst>
              <a:ext uri="{96DAC541-7B7A-43D3-8B79-37D633B846F1}">
                <asvg:svgBlip xmlns:asvg="http://schemas.microsoft.com/office/drawing/2016/SVG/main" xmlns="" r:embed="rId3"/>
              </a:ext>
            </a:extLst>
          </a:blip>
          <a:stretch>
            <a:fillRect/>
          </a:stretch>
        </p:blipFill>
        <p:spPr>
          <a:xfrm>
            <a:off x="1591569" y="160496"/>
            <a:ext cx="848270" cy="848270"/>
          </a:xfrm>
          <a:prstGeom prst="rect">
            <a:avLst/>
          </a:prstGeom>
        </p:spPr>
      </p:pic>
      <p:sp>
        <p:nvSpPr>
          <p:cNvPr id="11" name="TextBox 10">
            <a:extLst>
              <a:ext uri="{FF2B5EF4-FFF2-40B4-BE49-F238E27FC236}">
                <a16:creationId xmlns:a16="http://schemas.microsoft.com/office/drawing/2014/main" id="{9A3C085B-A0FF-14E0-D4B2-F288FD891FCB}"/>
              </a:ext>
            </a:extLst>
          </p:cNvPr>
          <p:cNvSpPr txBox="1"/>
          <p:nvPr/>
        </p:nvSpPr>
        <p:spPr>
          <a:xfrm>
            <a:off x="1591569" y="1014782"/>
            <a:ext cx="10489072" cy="1508105"/>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HRO Nepal is committed to improving access to quality healthcare for vulnerable communities. This year, we organized Free Medical Health Camps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Cataract Eye Surgeries</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and Uterine Prolapse Screening programs, ensuring that marginalized individuals received timely diagnosis, treatment, and preventive care. In total, </a:t>
            </a:r>
            <a:r>
              <a:rPr lang="en-US" dirty="0" smtClean="0">
                <a:latin typeface="Times New Roman" panose="02020603050405020304" pitchFamily="18" charset="0"/>
                <a:cs typeface="Times New Roman" panose="02020603050405020304" pitchFamily="18" charset="0"/>
              </a:rPr>
              <a:t>1,100 </a:t>
            </a:r>
            <a:r>
              <a:rPr lang="en-US" dirty="0">
                <a:latin typeface="Times New Roman" panose="02020603050405020304" pitchFamily="18" charset="0"/>
                <a:cs typeface="Times New Roman" panose="02020603050405020304" pitchFamily="18" charset="0"/>
              </a:rPr>
              <a:t>vulnerable families benefited from these initiatives, helping to enhance their well-being and quality of life.</a:t>
            </a:r>
          </a:p>
          <a:p>
            <a:pPr algn="just"/>
            <a:endParaRPr lang="en-IN" sz="2000" dirty="0">
              <a:latin typeface="Times New Roman" panose="02020603050405020304" pitchFamily="18" charset="0"/>
              <a:cs typeface="Times New Roman" panose="02020603050405020304" pitchFamily="18" charset="0"/>
            </a:endParaRPr>
          </a:p>
        </p:txBody>
      </p:sp>
      <p:pic>
        <p:nvPicPr>
          <p:cNvPr id="6" name="Picture 7" descr="IMG202101301347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4823" y="2334146"/>
            <a:ext cx="2600064" cy="18550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IMG202101301345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1569" y="2334146"/>
            <a:ext cx="2473437" cy="18550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IMG202101301250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97767" y="2334146"/>
            <a:ext cx="2472993" cy="18550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MG202101301412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26392" y="4325770"/>
            <a:ext cx="2441139" cy="18577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IMG202101301403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28358" y="4275898"/>
            <a:ext cx="2543493" cy="19076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IMG2021013012374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93307" y="4325771"/>
            <a:ext cx="2477453" cy="18577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descr="IMG2021013013364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27484" y="4300526"/>
            <a:ext cx="2510192" cy="18829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IMG2021013013310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93641" y="2334146"/>
            <a:ext cx="2473890" cy="18550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3287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IMG202101301342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4509" y="4756394"/>
            <a:ext cx="2589467" cy="194175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IMG202102010948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676" y="2603569"/>
            <a:ext cx="2654300" cy="19935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 descr="1st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74023" y="4756394"/>
            <a:ext cx="2677404" cy="20080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descr="IMG20210131153136_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6847" y="2640137"/>
            <a:ext cx="2642446" cy="19935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descr="IMG202102030945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44359" y="2640137"/>
            <a:ext cx="2707068" cy="20323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 descr="2 nd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15685" y="2664069"/>
            <a:ext cx="2221115" cy="20923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638677" y="159186"/>
            <a:ext cx="10312750" cy="2221875"/>
            <a:chOff x="927716" y="159186"/>
            <a:chExt cx="11023711" cy="2354252"/>
          </a:xfrm>
        </p:grpSpPr>
        <p:pic>
          <p:nvPicPr>
            <p:cNvPr id="18" name="Picture 5" descr="IMG2021020209453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10155" y="159186"/>
              <a:ext cx="5216307" cy="23542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descr="4th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12695" y="159186"/>
              <a:ext cx="3138732" cy="23542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descr="2 nd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7716" y="193800"/>
              <a:ext cx="2492912" cy="231703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7823643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305A-B135-9A5D-15A6-FB78F9902951}"/>
              </a:ext>
            </a:extLst>
          </p:cNvPr>
          <p:cNvSpPr>
            <a:spLocks noGrp="1"/>
          </p:cNvSpPr>
          <p:nvPr>
            <p:ph type="title"/>
          </p:nvPr>
        </p:nvSpPr>
        <p:spPr>
          <a:xfrm>
            <a:off x="1979708" y="164377"/>
            <a:ext cx="4814889" cy="949325"/>
          </a:xfrm>
        </p:spPr>
        <p:txBody>
          <a:bodyPr>
            <a:normAutofit/>
          </a:bodyPr>
          <a:lstStyle/>
          <a:p>
            <a:r>
              <a:rPr lang="en-US" b="1" dirty="0">
                <a:solidFill>
                  <a:srgbClr val="0087CB"/>
                </a:solidFill>
                <a:latin typeface="Franklin Gothic Heavy" panose="020B0903020102020204" pitchFamily="34" charset="0"/>
                <a:cs typeface="Teko SemiBold" pitchFamily="2" charset="0"/>
              </a:rPr>
              <a:t>Impact </a:t>
            </a:r>
            <a:r>
              <a:rPr lang="en-US" b="1" dirty="0" smtClean="0">
                <a:solidFill>
                  <a:srgbClr val="0087CB"/>
                </a:solidFill>
                <a:latin typeface="Franklin Gothic Heavy" panose="020B0903020102020204" pitchFamily="34" charset="0"/>
                <a:cs typeface="Teko SemiBold" pitchFamily="2" charset="0"/>
              </a:rPr>
              <a:t>2020-2021</a:t>
            </a:r>
            <a:endParaRPr lang="en-IN" dirty="0">
              <a:solidFill>
                <a:srgbClr val="0087CB"/>
              </a:solidFill>
              <a:latin typeface="Franklin Gothic Heavy" panose="020B0903020102020204" pitchFamily="34" charset="0"/>
              <a:cs typeface="Teko SemiBold" pitchFamily="2" charset="0"/>
            </a:endParaRPr>
          </a:p>
        </p:txBody>
      </p:sp>
      <p:pic>
        <p:nvPicPr>
          <p:cNvPr id="5" name="Graphic 4" descr="Magnifying glass">
            <a:extLst>
              <a:ext uri="{FF2B5EF4-FFF2-40B4-BE49-F238E27FC236}">
                <a16:creationId xmlns:a16="http://schemas.microsoft.com/office/drawing/2014/main" id="{601C2500-6C5F-F412-7305-108D7EBADEF2}"/>
              </a:ext>
            </a:extLst>
          </p:cNvPr>
          <p:cNvPicPr>
            <a:picLocks noChangeAspect="1"/>
          </p:cNvPicPr>
          <p:nvPr/>
        </p:nvPicPr>
        <p:blipFill>
          <a:blip r:embed="rId3">
            <a:duotone>
              <a:prstClr val="black"/>
              <a:srgbClr val="D9C3A5">
                <a:tint val="50000"/>
                <a:satMod val="180000"/>
              </a:srgbClr>
            </a:duotone>
            <a:extLst>
              <a:ext uri="{96DAC541-7B7A-43D3-8B79-37D633B846F1}">
                <asvg:svgBlip xmlns="" xmlns:asvg="http://schemas.microsoft.com/office/drawing/2016/SVG/main" r:embed="rId4"/>
              </a:ext>
            </a:extLst>
          </a:blip>
          <a:stretch>
            <a:fillRect/>
          </a:stretch>
        </p:blipFill>
        <p:spPr>
          <a:xfrm>
            <a:off x="1541548" y="235813"/>
            <a:ext cx="806452" cy="806452"/>
          </a:xfrm>
          <a:prstGeom prst="rect">
            <a:avLst/>
          </a:prstGeom>
        </p:spPr>
      </p:pic>
      <p:grpSp>
        <p:nvGrpSpPr>
          <p:cNvPr id="3" name="Group 2"/>
          <p:cNvGrpSpPr/>
          <p:nvPr/>
        </p:nvGrpSpPr>
        <p:grpSpPr>
          <a:xfrm>
            <a:off x="1635693" y="1266778"/>
            <a:ext cx="10317807" cy="4799043"/>
            <a:chOff x="474660" y="1357313"/>
            <a:chExt cx="11318862" cy="5221290"/>
          </a:xfrm>
        </p:grpSpPr>
        <p:grpSp>
          <p:nvGrpSpPr>
            <p:cNvPr id="29" name="Group 28">
              <a:extLst>
                <a:ext uri="{FF2B5EF4-FFF2-40B4-BE49-F238E27FC236}">
                  <a16:creationId xmlns:a16="http://schemas.microsoft.com/office/drawing/2014/main" id="{82202EB5-1188-3F92-30BB-46C0291C4772}"/>
                </a:ext>
              </a:extLst>
            </p:cNvPr>
            <p:cNvGrpSpPr/>
            <p:nvPr/>
          </p:nvGrpSpPr>
          <p:grpSpPr>
            <a:xfrm>
              <a:off x="474660" y="1357313"/>
              <a:ext cx="1739903" cy="5221290"/>
              <a:chOff x="474660" y="1357313"/>
              <a:chExt cx="1739903" cy="5221290"/>
            </a:xfrm>
            <a:solidFill>
              <a:srgbClr val="0087CB"/>
            </a:solidFill>
          </p:grpSpPr>
          <p:sp>
            <p:nvSpPr>
              <p:cNvPr id="9" name="Rectangle 8">
                <a:extLst>
                  <a:ext uri="{FF2B5EF4-FFF2-40B4-BE49-F238E27FC236}">
                    <a16:creationId xmlns:a16="http://schemas.microsoft.com/office/drawing/2014/main" id="{10A81764-473B-9FE6-AC8B-FBF369211C32}"/>
                  </a:ext>
                </a:extLst>
              </p:cNvPr>
              <p:cNvSpPr/>
              <p:nvPr/>
            </p:nvSpPr>
            <p:spPr>
              <a:xfrm>
                <a:off x="474660" y="1357313"/>
                <a:ext cx="1739903" cy="5221290"/>
              </a:xfrm>
              <a:prstGeom prst="roundRect">
                <a:avLst/>
              </a:prstGeom>
              <a:solidFill>
                <a:srgbClr val="5959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latin typeface="Times New Roman" panose="02020603050405020304" pitchFamily="18" charset="0"/>
                  <a:cs typeface="Times New Roman" panose="02020603050405020304" pitchFamily="18" charset="0"/>
                </a:endParaRPr>
              </a:p>
            </p:txBody>
          </p:sp>
          <p:sp>
            <p:nvSpPr>
              <p:cNvPr id="15" name="Title 1">
                <a:extLst>
                  <a:ext uri="{FF2B5EF4-FFF2-40B4-BE49-F238E27FC236}">
                    <a16:creationId xmlns:a16="http://schemas.microsoft.com/office/drawing/2014/main" id="{22E1E67C-0AA8-13B6-739F-753AB85A9C67}"/>
                  </a:ext>
                </a:extLst>
              </p:cNvPr>
              <p:cNvSpPr txBox="1">
                <a:spLocks/>
              </p:cNvSpPr>
              <p:nvPr/>
            </p:nvSpPr>
            <p:spPr>
              <a:xfrm>
                <a:off x="715159" y="1885948"/>
                <a:ext cx="1258903" cy="949325"/>
              </a:xfrm>
              <a:prstGeom prst="roundRect">
                <a:avLst/>
              </a:prstGeom>
              <a:solidFill>
                <a:srgbClr val="595959"/>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05</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0C72B61-FBAA-0118-5FF2-DF79C0BFA1E2}"/>
                  </a:ext>
                </a:extLst>
              </p:cNvPr>
              <p:cNvSpPr txBox="1"/>
              <p:nvPr/>
            </p:nvSpPr>
            <p:spPr>
              <a:xfrm rot="16200000">
                <a:off x="-331116" y="4091026"/>
                <a:ext cx="3351451" cy="709758"/>
              </a:xfrm>
              <a:prstGeom prst="roundRect">
                <a:avLst/>
              </a:prstGeom>
              <a:solidFill>
                <a:srgbClr val="595959"/>
              </a:solidFill>
            </p:spPr>
            <p:txBody>
              <a:bodyPr wrap="square">
                <a:spAutoFit/>
              </a:bodyPr>
              <a:lstStyle/>
              <a:p>
                <a:pPr algn="ctr"/>
                <a:r>
                  <a:rPr lang="en-IN" sz="1600" b="1" dirty="0">
                    <a:solidFill>
                      <a:schemeClr val="bg1"/>
                    </a:solidFill>
                    <a:latin typeface="Times New Roman" panose="02020603050405020304" pitchFamily="18" charset="0"/>
                    <a:cs typeface="Times New Roman" panose="02020603050405020304" pitchFamily="18" charset="0"/>
                  </a:rPr>
                  <a:t>Districts in Nepal reached with HRO Nepal Projects</a:t>
                </a:r>
              </a:p>
            </p:txBody>
          </p:sp>
        </p:grpSp>
        <p:grpSp>
          <p:nvGrpSpPr>
            <p:cNvPr id="30" name="Group 29">
              <a:extLst>
                <a:ext uri="{FF2B5EF4-FFF2-40B4-BE49-F238E27FC236}">
                  <a16:creationId xmlns:a16="http://schemas.microsoft.com/office/drawing/2014/main" id="{6B1AA8F7-04CC-F65B-7660-5FB63AAF5272}"/>
                </a:ext>
              </a:extLst>
            </p:cNvPr>
            <p:cNvGrpSpPr/>
            <p:nvPr/>
          </p:nvGrpSpPr>
          <p:grpSpPr>
            <a:xfrm>
              <a:off x="2366963" y="1357313"/>
              <a:ext cx="1739903" cy="5221290"/>
              <a:chOff x="2366963" y="1357313"/>
              <a:chExt cx="1739903" cy="5221290"/>
            </a:xfrm>
            <a:solidFill>
              <a:schemeClr val="tx1"/>
            </a:solidFill>
          </p:grpSpPr>
          <p:sp>
            <p:nvSpPr>
              <p:cNvPr id="10" name="Rectangle 9">
                <a:extLst>
                  <a:ext uri="{FF2B5EF4-FFF2-40B4-BE49-F238E27FC236}">
                    <a16:creationId xmlns:a16="http://schemas.microsoft.com/office/drawing/2014/main" id="{388ABB86-0C94-1BD8-474D-480318B41546}"/>
                  </a:ext>
                </a:extLst>
              </p:cNvPr>
              <p:cNvSpPr/>
              <p:nvPr/>
            </p:nvSpPr>
            <p:spPr>
              <a:xfrm>
                <a:off x="2366963" y="1357313"/>
                <a:ext cx="1739903" cy="522129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18" name="Title 1">
                <a:extLst>
                  <a:ext uri="{FF2B5EF4-FFF2-40B4-BE49-F238E27FC236}">
                    <a16:creationId xmlns:a16="http://schemas.microsoft.com/office/drawing/2014/main" id="{439E33DD-A6C9-27FA-2167-DAE81488B37B}"/>
                  </a:ext>
                </a:extLst>
              </p:cNvPr>
              <p:cNvSpPr txBox="1">
                <a:spLocks/>
              </p:cNvSpPr>
              <p:nvPr/>
            </p:nvSpPr>
            <p:spPr>
              <a:xfrm>
                <a:off x="2504701" y="1706960"/>
                <a:ext cx="1464426" cy="949325"/>
              </a:xfrm>
              <a:prstGeom prst="round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15+</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9FE0D85-2B2C-5A5C-A9C3-EF5EE5885466}"/>
                  </a:ext>
                </a:extLst>
              </p:cNvPr>
              <p:cNvSpPr txBox="1"/>
              <p:nvPr/>
            </p:nvSpPr>
            <p:spPr>
              <a:xfrm rot="16200000">
                <a:off x="1452447" y="3832863"/>
                <a:ext cx="3568934" cy="1008603"/>
              </a:xfrm>
              <a:prstGeom prst="roundRect">
                <a:avLst/>
              </a:prstGeom>
              <a:grpFill/>
            </p:spPr>
            <p:txBody>
              <a:bodyPr wrap="square">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rPr>
                  <a:t>Campaigns and social ventures designed to address social challenges</a:t>
                </a:r>
                <a:endParaRPr lang="en-IN" sz="1600" b="1" dirty="0">
                  <a:solidFill>
                    <a:schemeClr val="bg1"/>
                  </a:solidFill>
                  <a:latin typeface="Times New Roman" panose="02020603050405020304" pitchFamily="18"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628A4AAB-C158-9524-586A-A0A00B0BF176}"/>
                </a:ext>
              </a:extLst>
            </p:cNvPr>
            <p:cNvGrpSpPr/>
            <p:nvPr/>
          </p:nvGrpSpPr>
          <p:grpSpPr>
            <a:xfrm>
              <a:off x="4326723" y="1357313"/>
              <a:ext cx="1768486" cy="5221290"/>
              <a:chOff x="4326723" y="1357313"/>
              <a:chExt cx="1768486" cy="5221290"/>
            </a:xfrm>
            <a:solidFill>
              <a:srgbClr val="1E439B"/>
            </a:solidFill>
          </p:grpSpPr>
          <p:sp>
            <p:nvSpPr>
              <p:cNvPr id="11" name="Rectangle 10">
                <a:extLst>
                  <a:ext uri="{FF2B5EF4-FFF2-40B4-BE49-F238E27FC236}">
                    <a16:creationId xmlns:a16="http://schemas.microsoft.com/office/drawing/2014/main" id="{BBB95076-8DD4-D33F-7D42-2CF1A270290D}"/>
                  </a:ext>
                </a:extLst>
              </p:cNvPr>
              <p:cNvSpPr/>
              <p:nvPr/>
            </p:nvSpPr>
            <p:spPr>
              <a:xfrm>
                <a:off x="4349748" y="1357313"/>
                <a:ext cx="1739903" cy="5221290"/>
              </a:xfrm>
              <a:prstGeom prst="roundRect">
                <a:avLst/>
              </a:prstGeom>
              <a:solidFill>
                <a:srgbClr val="5959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latin typeface="Franklin Gothic Heavy" panose="020B0903020102020204" pitchFamily="34" charset="0"/>
                  <a:cs typeface="Teko SemiBold" pitchFamily="2" charset="0"/>
                </a:endParaRPr>
              </a:p>
            </p:txBody>
          </p:sp>
          <p:sp>
            <p:nvSpPr>
              <p:cNvPr id="20" name="Title 1">
                <a:extLst>
                  <a:ext uri="{FF2B5EF4-FFF2-40B4-BE49-F238E27FC236}">
                    <a16:creationId xmlns:a16="http://schemas.microsoft.com/office/drawing/2014/main" id="{F6C495DB-C7F2-B411-7DE6-0966CDEF419E}"/>
                  </a:ext>
                </a:extLst>
              </p:cNvPr>
              <p:cNvSpPr txBox="1">
                <a:spLocks/>
              </p:cNvSpPr>
              <p:nvPr/>
            </p:nvSpPr>
            <p:spPr>
              <a:xfrm>
                <a:off x="4326723" y="1820856"/>
                <a:ext cx="1768486" cy="949325"/>
              </a:xfrm>
              <a:prstGeom prst="roundRect">
                <a:avLst/>
              </a:prstGeom>
              <a:solidFill>
                <a:srgbClr val="595959"/>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13,428</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438B187-50C6-425A-15E6-311A6B392EB3}"/>
                  </a:ext>
                </a:extLst>
              </p:cNvPr>
              <p:cNvSpPr txBox="1"/>
              <p:nvPr/>
            </p:nvSpPr>
            <p:spPr>
              <a:xfrm rot="16200000">
                <a:off x="3521292" y="3981679"/>
                <a:ext cx="3431603" cy="1008603"/>
              </a:xfrm>
              <a:prstGeom prst="roundRect">
                <a:avLst/>
              </a:prstGeom>
              <a:solidFill>
                <a:srgbClr val="595959"/>
              </a:solidFill>
            </p:spPr>
            <p:txBody>
              <a:bodyPr wrap="square">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rPr>
                  <a:t>Children, students, women, and communities directly benefited from our projects.</a:t>
                </a:r>
              </a:p>
            </p:txBody>
          </p:sp>
        </p:grpSp>
        <p:grpSp>
          <p:nvGrpSpPr>
            <p:cNvPr id="32" name="Group 31">
              <a:extLst>
                <a:ext uri="{FF2B5EF4-FFF2-40B4-BE49-F238E27FC236}">
                  <a16:creationId xmlns:a16="http://schemas.microsoft.com/office/drawing/2014/main" id="{BA7EEB8A-DC5D-BDA8-7E0D-D9A64AC1BAAC}"/>
                </a:ext>
              </a:extLst>
            </p:cNvPr>
            <p:cNvGrpSpPr/>
            <p:nvPr/>
          </p:nvGrpSpPr>
          <p:grpSpPr>
            <a:xfrm>
              <a:off x="6249982" y="1357313"/>
              <a:ext cx="1739903" cy="5221290"/>
              <a:chOff x="6249982" y="1357313"/>
              <a:chExt cx="1739903" cy="5221290"/>
            </a:xfrm>
            <a:solidFill>
              <a:srgbClr val="1E439B"/>
            </a:solidFill>
          </p:grpSpPr>
          <p:sp>
            <p:nvSpPr>
              <p:cNvPr id="12" name="Rectangle 11">
                <a:extLst>
                  <a:ext uri="{FF2B5EF4-FFF2-40B4-BE49-F238E27FC236}">
                    <a16:creationId xmlns:a16="http://schemas.microsoft.com/office/drawing/2014/main" id="{5856DC47-8D86-8699-8356-96861971DAF3}"/>
                  </a:ext>
                </a:extLst>
              </p:cNvPr>
              <p:cNvSpPr/>
              <p:nvPr/>
            </p:nvSpPr>
            <p:spPr>
              <a:xfrm>
                <a:off x="6249982" y="1357313"/>
                <a:ext cx="1739903" cy="522129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2" name="Title 1">
                <a:extLst>
                  <a:ext uri="{FF2B5EF4-FFF2-40B4-BE49-F238E27FC236}">
                    <a16:creationId xmlns:a16="http://schemas.microsoft.com/office/drawing/2014/main" id="{1E9FB927-4D19-427A-E2AF-462A1B71B859}"/>
                  </a:ext>
                </a:extLst>
              </p:cNvPr>
              <p:cNvSpPr txBox="1">
                <a:spLocks/>
              </p:cNvSpPr>
              <p:nvPr/>
            </p:nvSpPr>
            <p:spPr>
              <a:xfrm>
                <a:off x="6315066" y="1751412"/>
                <a:ext cx="1581962" cy="949325"/>
              </a:xfrm>
              <a:prstGeom prst="round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200</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30B9DA2-B62E-87E3-7487-0F8D6959B2BB}"/>
                  </a:ext>
                </a:extLst>
              </p:cNvPr>
              <p:cNvSpPr txBox="1"/>
              <p:nvPr/>
            </p:nvSpPr>
            <p:spPr>
              <a:xfrm rot="16200000">
                <a:off x="5350921" y="3608036"/>
                <a:ext cx="3420893" cy="1606294"/>
              </a:xfrm>
              <a:prstGeom prst="roundRect">
                <a:avLst/>
              </a:prstGeom>
              <a:solidFill>
                <a:schemeClr val="tx1"/>
              </a:solidFill>
            </p:spPr>
            <p:txBody>
              <a:bodyPr wrap="square">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rPr>
                  <a:t>Orphan Students received essential aid, education, health care, and seasonal activities to ensure their well-being and holistic development.</a:t>
                </a:r>
              </a:p>
            </p:txBody>
          </p:sp>
        </p:grpSp>
        <p:grpSp>
          <p:nvGrpSpPr>
            <p:cNvPr id="33" name="Group 32">
              <a:extLst>
                <a:ext uri="{FF2B5EF4-FFF2-40B4-BE49-F238E27FC236}">
                  <a16:creationId xmlns:a16="http://schemas.microsoft.com/office/drawing/2014/main" id="{3C9DDB9A-A979-2457-E30B-F595E8B9A5EB}"/>
                </a:ext>
              </a:extLst>
            </p:cNvPr>
            <p:cNvGrpSpPr/>
            <p:nvPr/>
          </p:nvGrpSpPr>
          <p:grpSpPr>
            <a:xfrm>
              <a:off x="8150216" y="1357313"/>
              <a:ext cx="1739903" cy="5221290"/>
              <a:chOff x="8150216" y="1357313"/>
              <a:chExt cx="1739903" cy="5221290"/>
            </a:xfrm>
            <a:solidFill>
              <a:schemeClr val="tx1"/>
            </a:solidFill>
          </p:grpSpPr>
          <p:sp>
            <p:nvSpPr>
              <p:cNvPr id="13" name="Rectangle 12">
                <a:extLst>
                  <a:ext uri="{FF2B5EF4-FFF2-40B4-BE49-F238E27FC236}">
                    <a16:creationId xmlns:a16="http://schemas.microsoft.com/office/drawing/2014/main" id="{8461F64B-60AD-7C43-F7A6-ADDFF787163D}"/>
                  </a:ext>
                </a:extLst>
              </p:cNvPr>
              <p:cNvSpPr/>
              <p:nvPr/>
            </p:nvSpPr>
            <p:spPr>
              <a:xfrm>
                <a:off x="8150216" y="1357313"/>
                <a:ext cx="1739903" cy="5221290"/>
              </a:xfrm>
              <a:prstGeom prst="roundRect">
                <a:avLst/>
              </a:prstGeom>
              <a:solidFill>
                <a:srgbClr val="5959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4" name="Title 1">
                <a:extLst>
                  <a:ext uri="{FF2B5EF4-FFF2-40B4-BE49-F238E27FC236}">
                    <a16:creationId xmlns:a16="http://schemas.microsoft.com/office/drawing/2014/main" id="{C179235D-F672-6E93-A09A-04CC2E599A29}"/>
                  </a:ext>
                </a:extLst>
              </p:cNvPr>
              <p:cNvSpPr txBox="1">
                <a:spLocks/>
              </p:cNvSpPr>
              <p:nvPr/>
            </p:nvSpPr>
            <p:spPr>
              <a:xfrm>
                <a:off x="8285751" y="1751411"/>
                <a:ext cx="1468832" cy="949325"/>
              </a:xfrm>
              <a:prstGeom prst="roundRect">
                <a:avLst/>
              </a:prstGeom>
              <a:solidFill>
                <a:srgbClr val="595959"/>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5,120</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590A59D-432D-AD53-5445-87A98A4F4FEE}"/>
                  </a:ext>
                </a:extLst>
              </p:cNvPr>
              <p:cNvSpPr txBox="1"/>
              <p:nvPr/>
            </p:nvSpPr>
            <p:spPr>
              <a:xfrm rot="16200000">
                <a:off x="7265481" y="3961337"/>
                <a:ext cx="3577324" cy="1008603"/>
              </a:xfrm>
              <a:prstGeom prst="roundRect">
                <a:avLst/>
              </a:prstGeom>
              <a:solidFill>
                <a:srgbClr val="595959"/>
              </a:solidFill>
            </p:spPr>
            <p:txBody>
              <a:bodyPr wrap="square">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rPr>
                  <a:t>Students and teachers are protected through access to safe and clean water.</a:t>
                </a:r>
              </a:p>
            </p:txBody>
          </p:sp>
        </p:grpSp>
        <p:grpSp>
          <p:nvGrpSpPr>
            <p:cNvPr id="34" name="Group 33">
              <a:extLst>
                <a:ext uri="{FF2B5EF4-FFF2-40B4-BE49-F238E27FC236}">
                  <a16:creationId xmlns:a16="http://schemas.microsoft.com/office/drawing/2014/main" id="{0F17FB7B-FF5A-427E-04CB-B4431F649DFC}"/>
                </a:ext>
              </a:extLst>
            </p:cNvPr>
            <p:cNvGrpSpPr/>
            <p:nvPr/>
          </p:nvGrpSpPr>
          <p:grpSpPr>
            <a:xfrm>
              <a:off x="10053619" y="1357313"/>
              <a:ext cx="1739903" cy="5221290"/>
              <a:chOff x="10053619" y="1357313"/>
              <a:chExt cx="1739903" cy="5221290"/>
            </a:xfrm>
            <a:solidFill>
              <a:srgbClr val="0087CB"/>
            </a:solidFill>
          </p:grpSpPr>
          <p:sp>
            <p:nvSpPr>
              <p:cNvPr id="14" name="Rectangle 13">
                <a:extLst>
                  <a:ext uri="{FF2B5EF4-FFF2-40B4-BE49-F238E27FC236}">
                    <a16:creationId xmlns:a16="http://schemas.microsoft.com/office/drawing/2014/main" id="{8E454B20-176C-208D-2357-571BF92DD872}"/>
                  </a:ext>
                </a:extLst>
              </p:cNvPr>
              <p:cNvSpPr/>
              <p:nvPr/>
            </p:nvSpPr>
            <p:spPr>
              <a:xfrm>
                <a:off x="10053619" y="1357313"/>
                <a:ext cx="1739903" cy="522129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26" name="Title 1">
                <a:extLst>
                  <a:ext uri="{FF2B5EF4-FFF2-40B4-BE49-F238E27FC236}">
                    <a16:creationId xmlns:a16="http://schemas.microsoft.com/office/drawing/2014/main" id="{70DDF74A-1420-57E4-E4AF-23BA712CAA15}"/>
                  </a:ext>
                </a:extLst>
              </p:cNvPr>
              <p:cNvSpPr txBox="1">
                <a:spLocks/>
              </p:cNvSpPr>
              <p:nvPr/>
            </p:nvSpPr>
            <p:spPr>
              <a:xfrm>
                <a:off x="10228239" y="1809748"/>
                <a:ext cx="1390661" cy="949325"/>
              </a:xfrm>
              <a:prstGeom prst="round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50+</a:t>
                </a: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2D34F7A7-5B41-1708-0E83-E7053EFEC902}"/>
                  </a:ext>
                </a:extLst>
              </p:cNvPr>
              <p:cNvSpPr txBox="1"/>
              <p:nvPr/>
            </p:nvSpPr>
            <p:spPr>
              <a:xfrm rot="16200000">
                <a:off x="9232463" y="4105079"/>
                <a:ext cx="3382212" cy="1008603"/>
              </a:xfrm>
              <a:prstGeom prst="roundRect">
                <a:avLst/>
              </a:prstGeom>
              <a:solidFill>
                <a:schemeClr val="tx1"/>
              </a:solidFill>
            </p:spPr>
            <p:txBody>
              <a:bodyPr wrap="square">
                <a:spAutoFit/>
              </a:bodyPr>
              <a:lstStyle/>
              <a:p>
                <a:pPr algn="ctr"/>
                <a:r>
                  <a:rPr lang="en-US" sz="1600" b="1" dirty="0">
                    <a:solidFill>
                      <a:schemeClr val="bg1"/>
                    </a:solidFill>
                    <a:latin typeface="Times New Roman" panose="02020603050405020304" pitchFamily="18" charset="0"/>
                    <a:cs typeface="Times New Roman" panose="02020603050405020304" pitchFamily="18" charset="0"/>
                  </a:rPr>
                  <a:t>Volunteers mobilized on ground to solve various types of social challenges</a:t>
                </a:r>
                <a:endParaRPr lang="en-IN" sz="1600" b="1" dirty="0">
                  <a:solidFill>
                    <a:schemeClr val="bg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153350407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AF246D-DFE2-7190-2F14-30BC412391C1}"/>
              </a:ext>
            </a:extLst>
          </p:cNvPr>
          <p:cNvSpPr txBox="1"/>
          <p:nvPr/>
        </p:nvSpPr>
        <p:spPr>
          <a:xfrm>
            <a:off x="1688122" y="1247011"/>
            <a:ext cx="5758197" cy="656590"/>
          </a:xfrm>
          <a:prstGeom prst="rect">
            <a:avLst/>
          </a:prstGeom>
          <a:noFill/>
        </p:spPr>
        <p:txBody>
          <a:bodyPr wrap="square">
            <a:spAutoFit/>
          </a:bodyPr>
          <a:lstStyle/>
          <a:p>
            <a:pPr algn="ctr">
              <a:lnSpc>
                <a:spcPts val="1800"/>
              </a:lnSpc>
              <a:spcAft>
                <a:spcPts val="800"/>
              </a:spcAft>
              <a:buNone/>
            </a:pPr>
            <a:r>
              <a:rPr lang="en-US" sz="2400" b="1" kern="100" dirty="0">
                <a:solidFill>
                  <a:srgbClr val="1E439B"/>
                </a:solidFill>
                <a:effectLst/>
                <a:latin typeface="Times New Roman" panose="02020603050405020304" pitchFamily="18" charset="0"/>
                <a:ea typeface="Calibri" panose="020F0502020204030204" pitchFamily="34" charset="0"/>
                <a:cs typeface="Times New Roman" panose="02020603050405020304" pitchFamily="18" charset="0"/>
              </a:rPr>
              <a:t>Human Relief Organization Nepal</a:t>
            </a:r>
            <a:endParaRPr lang="en-IN" sz="2000" b="1" kern="100" dirty="0">
              <a:solidFill>
                <a:srgbClr val="1E439B"/>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ts val="1800"/>
              </a:lnSpc>
              <a:spcAft>
                <a:spcPts val="600"/>
              </a:spcAft>
              <a:buNone/>
            </a:pP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Income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&amp; Expenditure Account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a:latin typeface="Times New Roman" panose="02020603050405020304" pitchFamily="18" charset="0"/>
                <a:ea typeface="Calibri" panose="020F0502020204030204" pitchFamily="34" charset="0"/>
                <a:cs typeface="Times New Roman" panose="02020603050405020304" pitchFamily="18" charset="0"/>
              </a:rPr>
              <a:t>2022-2023 </a:t>
            </a:r>
            <a:r>
              <a:rPr lang="en-US" kern="100" dirty="0" smtClean="0">
                <a:latin typeface="Times New Roman" panose="02020603050405020304" pitchFamily="18" charset="0"/>
                <a:ea typeface="Calibri" panose="020F0502020204030204" pitchFamily="34" charset="0"/>
                <a:cs typeface="Times New Roman" panose="02020603050405020304" pitchFamily="18" charset="0"/>
              </a:rPr>
              <a:t>(2079-2080)</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FFE16A51-E713-F441-B4FA-EFBC714B464F}"/>
              </a:ext>
            </a:extLst>
          </p:cNvPr>
          <p:cNvSpPr>
            <a:spLocks noGrp="1"/>
          </p:cNvSpPr>
          <p:nvPr>
            <p:ph type="title"/>
          </p:nvPr>
        </p:nvSpPr>
        <p:spPr>
          <a:xfrm>
            <a:off x="3087589" y="288143"/>
            <a:ext cx="5465083" cy="859774"/>
          </a:xfrm>
        </p:spPr>
        <p:txBody>
          <a:bodyPr>
            <a:normAutofit/>
          </a:bodyPr>
          <a:lstStyle/>
          <a:p>
            <a:r>
              <a:rPr lang="en-US" sz="4000" b="1" dirty="0">
                <a:solidFill>
                  <a:srgbClr val="0087CB"/>
                </a:solidFill>
                <a:latin typeface="Times New Roman" panose="02020603050405020304" pitchFamily="18" charset="0"/>
                <a:cs typeface="Times New Roman" panose="02020603050405020304" pitchFamily="18" charset="0"/>
              </a:rPr>
              <a:t>Financial Overview</a:t>
            </a:r>
            <a:endParaRPr lang="en-IN" sz="4000" b="1" dirty="0">
              <a:solidFill>
                <a:srgbClr val="0087CB"/>
              </a:solidFill>
              <a:latin typeface="Times New Roman" panose="02020603050405020304" pitchFamily="18" charset="0"/>
              <a:cs typeface="Times New Roman" panose="02020603050405020304" pitchFamily="18" charset="0"/>
            </a:endParaRPr>
          </a:p>
        </p:txBody>
      </p:sp>
      <p:pic>
        <p:nvPicPr>
          <p:cNvPr id="7" name="Graphic 6" descr="Money">
            <a:extLst>
              <a:ext uri="{FF2B5EF4-FFF2-40B4-BE49-F238E27FC236}">
                <a16:creationId xmlns:a16="http://schemas.microsoft.com/office/drawing/2014/main" id="{56398BBF-B242-4239-E4BD-99CFD7339A6B}"/>
              </a:ext>
            </a:extLst>
          </p:cNvPr>
          <p:cNvPicPr>
            <a:picLocks noChangeAspect="1"/>
          </p:cNvPicPr>
          <p:nvPr/>
        </p:nvPicPr>
        <p:blipFill>
          <a:blip r:embed="rId2">
            <a:biLevel thresh="75000"/>
            <a:extLst>
              <a:ext uri="{96DAC541-7B7A-43D3-8B79-37D633B846F1}">
                <asvg:svgBlip xmlns:asvg="http://schemas.microsoft.com/office/drawing/2016/SVG/main" xmlns="" r:embed="rId3"/>
              </a:ext>
            </a:extLst>
          </a:blip>
          <a:stretch>
            <a:fillRect/>
          </a:stretch>
        </p:blipFill>
        <p:spPr>
          <a:xfrm>
            <a:off x="2307170" y="189049"/>
            <a:ext cx="780419" cy="780419"/>
          </a:xfrm>
          <a:prstGeom prst="rect">
            <a:avLst/>
          </a:prstGeom>
        </p:spPr>
      </p:pic>
      <p:graphicFrame>
        <p:nvGraphicFramePr>
          <p:cNvPr id="20" name="Table 19">
            <a:extLst>
              <a:ext uri="{FF2B5EF4-FFF2-40B4-BE49-F238E27FC236}">
                <a16:creationId xmlns:a16="http://schemas.microsoft.com/office/drawing/2014/main" id="{ABEC2403-1A49-6578-136D-0A39D7A4DE6D}"/>
              </a:ext>
            </a:extLst>
          </p:cNvPr>
          <p:cNvGraphicFramePr>
            <a:graphicFrameLocks noGrp="1"/>
          </p:cNvGraphicFramePr>
          <p:nvPr>
            <p:extLst>
              <p:ext uri="{D42A27DB-BD31-4B8C-83A1-F6EECF244321}">
                <p14:modId xmlns:p14="http://schemas.microsoft.com/office/powerpoint/2010/main" val="475266538"/>
              </p:ext>
            </p:extLst>
          </p:nvPr>
        </p:nvGraphicFramePr>
        <p:xfrm>
          <a:off x="1448228" y="1903601"/>
          <a:ext cx="4915832" cy="5108485"/>
        </p:xfrm>
        <a:graphic>
          <a:graphicData uri="http://schemas.openxmlformats.org/drawingml/2006/table">
            <a:tbl>
              <a:tblPr firstRow="1" firstCol="1" bandRow="1">
                <a:tableStyleId>{5C22544A-7EE6-4342-B048-85BDC9FD1C3A}</a:tableStyleId>
              </a:tblPr>
              <a:tblGrid>
                <a:gridCol w="517871">
                  <a:extLst>
                    <a:ext uri="{9D8B030D-6E8A-4147-A177-3AD203B41FA5}">
                      <a16:colId xmlns:a16="http://schemas.microsoft.com/office/drawing/2014/main" val="2572351097"/>
                    </a:ext>
                  </a:extLst>
                </a:gridCol>
                <a:gridCol w="2684958">
                  <a:extLst>
                    <a:ext uri="{9D8B030D-6E8A-4147-A177-3AD203B41FA5}">
                      <a16:colId xmlns:a16="http://schemas.microsoft.com/office/drawing/2014/main" val="3517356529"/>
                    </a:ext>
                  </a:extLst>
                </a:gridCol>
                <a:gridCol w="1713003">
                  <a:extLst>
                    <a:ext uri="{9D8B030D-6E8A-4147-A177-3AD203B41FA5}">
                      <a16:colId xmlns:a16="http://schemas.microsoft.com/office/drawing/2014/main" val="999328008"/>
                    </a:ext>
                  </a:extLst>
                </a:gridCol>
              </a:tblGrid>
              <a:tr h="610285">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S. </a:t>
                      </a:r>
                      <a:r>
                        <a:rPr lang="en-US" sz="2000" kern="0" dirty="0" smtClean="0">
                          <a:solidFill>
                            <a:srgbClr val="0087CB"/>
                          </a:solidFill>
                          <a:effectLst/>
                          <a:latin typeface="Times New Roman" panose="02020603050405020304" pitchFamily="18" charset="0"/>
                          <a:cs typeface="Times New Roman" panose="02020603050405020304" pitchFamily="18" charset="0"/>
                        </a:rPr>
                        <a:t>N.</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Income</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Amount</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7024061"/>
                  </a:ext>
                </a:extLst>
              </a:tr>
              <a:tr h="461762">
                <a:tc>
                  <a:txBody>
                    <a:bodyPr/>
                    <a:lstStyle/>
                    <a:p>
                      <a:pPr algn="ctr">
                        <a:lnSpc>
                          <a:spcPct val="115000"/>
                        </a:lnSpc>
                        <a:spcAft>
                          <a:spcPts val="800"/>
                        </a:spcAft>
                        <a:buNone/>
                      </a:pPr>
                      <a:r>
                        <a:rPr lang="en-US" sz="1400" kern="0" dirty="0">
                          <a:solidFill>
                            <a:schemeClr val="tx1"/>
                          </a:solidFill>
                          <a:effectLst/>
                          <a:latin typeface="Times New Roman" panose="02020603050405020304" pitchFamily="18" charset="0"/>
                          <a:cs typeface="Times New Roman" panose="02020603050405020304" pitchFamily="18" charset="0"/>
                        </a:rPr>
                        <a:t>1.</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Previous balance</a:t>
                      </a:r>
                    </a:p>
                    <a:p>
                      <a:pPr algn="l" fontAlgn="b"/>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2,677.71</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823087"/>
                  </a:ext>
                </a:extLst>
              </a:tr>
              <a:tr h="506219">
                <a:tc>
                  <a:txBody>
                    <a:bodyPr/>
                    <a:lstStyle/>
                    <a:p>
                      <a:pPr algn="ctr">
                        <a:lnSpc>
                          <a:spcPct val="115000"/>
                        </a:lnSpc>
                        <a:spcAft>
                          <a:spcPts val="800"/>
                        </a:spcAft>
                        <a:buNone/>
                      </a:pPr>
                      <a:r>
                        <a:rPr lang="en-US" sz="1400" kern="0" dirty="0">
                          <a:solidFill>
                            <a:schemeClr val="tx1"/>
                          </a:solidFill>
                          <a:effectLst/>
                          <a:latin typeface="Times New Roman" panose="02020603050405020304" pitchFamily="18" charset="0"/>
                          <a:cs typeface="Times New Roman" panose="02020603050405020304" pitchFamily="18" charset="0"/>
                        </a:rPr>
                        <a:t>2.</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Helping Hand for Relief and Development </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9,379,057.50</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7078735"/>
                  </a:ext>
                </a:extLst>
              </a:tr>
              <a:tr h="506219">
                <a:tc>
                  <a:txBody>
                    <a:bodyPr/>
                    <a:lstStyle/>
                    <a:p>
                      <a:pPr algn="ctr">
                        <a:lnSpc>
                          <a:spcPct val="115000"/>
                        </a:lnSpc>
                        <a:spcAft>
                          <a:spcPts val="800"/>
                        </a:spcAft>
                        <a:buNone/>
                      </a:pPr>
                      <a:r>
                        <a:rPr lang="en-US" sz="1400" kern="0" dirty="0">
                          <a:solidFill>
                            <a:schemeClr val="tx1"/>
                          </a:solidFill>
                          <a:effectLst/>
                          <a:latin typeface="Times New Roman" panose="02020603050405020304" pitchFamily="18" charset="0"/>
                          <a:cs typeface="Times New Roman" panose="02020603050405020304" pitchFamily="18" charset="0"/>
                        </a:rPr>
                        <a:t>3.</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Al-</a:t>
                      </a:r>
                      <a:r>
                        <a:rPr lang="en-US" sz="1800" kern="1200" dirty="0" err="1" smtClean="0">
                          <a:solidFill>
                            <a:schemeClr val="dk1"/>
                          </a:solidFill>
                          <a:effectLst/>
                          <a:latin typeface="Times New Roman" panose="02020603050405020304" pitchFamily="18" charset="0"/>
                          <a:ea typeface="+mn-ea"/>
                          <a:cs typeface="Times New Roman" panose="02020603050405020304" pitchFamily="18" charset="0"/>
                        </a:rPr>
                        <a:t>I'tisam</a:t>
                      </a: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 Relief Program Association</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589,963.55</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350874"/>
                  </a:ext>
                </a:extLst>
              </a:tr>
              <a:tr h="341840">
                <a:tc>
                  <a:txBody>
                    <a:bodyPr/>
                    <a:lstStyle/>
                    <a:p>
                      <a:pPr algn="ctr">
                        <a:lnSpc>
                          <a:spcPct val="115000"/>
                        </a:lnSpc>
                        <a:spcAft>
                          <a:spcPts val="800"/>
                        </a:spcAft>
                        <a:buNone/>
                      </a:pPr>
                      <a:r>
                        <a:rPr lang="en-US" sz="1400" kern="0" dirty="0">
                          <a:solidFill>
                            <a:schemeClr val="tx1"/>
                          </a:solidFill>
                          <a:effectLst/>
                          <a:latin typeface="Times New Roman" panose="02020603050405020304" pitchFamily="18" charset="0"/>
                          <a:cs typeface="Times New Roman" panose="02020603050405020304" pitchFamily="18" charset="0"/>
                        </a:rPr>
                        <a:t>4.</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57200" rtl="0" eaLnBrk="1" fontAlgn="auto" latinLnBrk="0" hangingPunct="1">
                        <a:lnSpc>
                          <a:spcPct val="115000"/>
                        </a:lnSpc>
                        <a:spcBef>
                          <a:spcPts val="0"/>
                        </a:spcBef>
                        <a:spcAft>
                          <a:spcPts val="800"/>
                        </a:spcAft>
                        <a:buClrTx/>
                        <a:buSzTx/>
                        <a:buFontTx/>
                        <a:buNone/>
                        <a:tabLst/>
                        <a:defRPr/>
                      </a:pP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Children of Islamic Nation</a:t>
                      </a:r>
                      <a:endParaRPr lang="en-IN"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476,237.60</a:t>
                      </a:r>
                      <a:endPar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8762966"/>
                  </a:ext>
                </a:extLst>
              </a:tr>
              <a:tr h="317899">
                <a:tc>
                  <a:txBody>
                    <a:bodyPr/>
                    <a:lstStyle/>
                    <a:p>
                      <a:pPr algn="ctr">
                        <a:lnSpc>
                          <a:spcPct val="115000"/>
                        </a:lnSpc>
                        <a:spcAft>
                          <a:spcPts val="800"/>
                        </a:spcAft>
                        <a:buNone/>
                      </a:pPr>
                      <a:r>
                        <a:rPr lang="en-US" sz="1400" kern="0" dirty="0">
                          <a:solidFill>
                            <a:schemeClr val="tx1"/>
                          </a:solidFill>
                          <a:effectLst/>
                          <a:latin typeface="Times New Roman" panose="02020603050405020304" pitchFamily="18" charset="0"/>
                          <a:cs typeface="Times New Roman" panose="02020603050405020304" pitchFamily="18" charset="0"/>
                        </a:rPr>
                        <a:t>5.</a:t>
                      </a:r>
                      <a:endParaRPr lang="en-IN" sz="1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57200" rtl="0" eaLnBrk="1" fontAlgn="auto" latinLnBrk="0" hangingPunct="1">
                        <a:lnSpc>
                          <a:spcPct val="115000"/>
                        </a:lnSpc>
                        <a:spcBef>
                          <a:spcPts val="0"/>
                        </a:spcBef>
                        <a:spcAft>
                          <a:spcPts val="800"/>
                        </a:spcAft>
                        <a:buClrTx/>
                        <a:buSzTx/>
                        <a:buFontTx/>
                        <a:buNone/>
                        <a:tabLst/>
                        <a:defRPr/>
                      </a:pPr>
                      <a:r>
                        <a:rPr lang="en-US" sz="1800" kern="1200" dirty="0" err="1" smtClean="0">
                          <a:solidFill>
                            <a:schemeClr val="dk1"/>
                          </a:solidFill>
                          <a:effectLst/>
                          <a:latin typeface="Times New Roman" panose="02020603050405020304" pitchFamily="18" charset="0"/>
                          <a:ea typeface="+mn-ea"/>
                          <a:cs typeface="Times New Roman" panose="02020603050405020304" pitchFamily="18" charset="0"/>
                        </a:rPr>
                        <a:t>Hidaya</a:t>
                      </a: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 Foundation</a:t>
                      </a:r>
                      <a:endParaRPr lang="en-IN"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ct val="115000"/>
                        </a:lnSpc>
                        <a:spcAft>
                          <a:spcPts val="800"/>
                        </a:spcAft>
                        <a:buNone/>
                      </a:pP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466,269.00</a:t>
                      </a:r>
                      <a:endParaRPr lang="en-IN"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5673125"/>
                  </a:ext>
                </a:extLst>
              </a:tr>
              <a:tr h="279855">
                <a:tc>
                  <a:txBody>
                    <a:bodyPr/>
                    <a:lstStyle/>
                    <a:p>
                      <a:pPr algn="r">
                        <a:lnSpc>
                          <a:spcPct val="115000"/>
                        </a:lnSpc>
                        <a:spcAft>
                          <a:spcPts val="800"/>
                        </a:spcAft>
                        <a:buNone/>
                      </a:pPr>
                      <a:r>
                        <a:rPr lang="en-IN" sz="1600" kern="1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15000"/>
                        </a:lnSpc>
                        <a:spcAft>
                          <a:spcPts val="800"/>
                        </a:spcAft>
                        <a:buNone/>
                      </a:pP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International Humanity Relief UK</a:t>
                      </a:r>
                      <a:endParaRPr lang="en-IN"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ct val="115000"/>
                        </a:lnSpc>
                        <a:spcAft>
                          <a:spcPts val="800"/>
                        </a:spcAft>
                        <a:buNone/>
                      </a:pP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387,300.80</a:t>
                      </a:r>
                      <a:endParaRPr lang="en-IN"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518636"/>
                  </a:ext>
                </a:extLst>
              </a:tr>
              <a:tr h="254319">
                <a:tc>
                  <a:txBody>
                    <a:bodyPr/>
                    <a:lstStyle/>
                    <a:p>
                      <a:pPr algn="r">
                        <a:lnSpc>
                          <a:spcPct val="115000"/>
                        </a:lnSpc>
                        <a:spcAft>
                          <a:spcPts val="800"/>
                        </a:spcAft>
                        <a:buNone/>
                      </a:pPr>
                      <a:r>
                        <a:rPr lang="en-IN" sz="1600" b="1" kern="1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7.</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15000"/>
                        </a:lnSpc>
                        <a:spcAft>
                          <a:spcPts val="800"/>
                        </a:spcAft>
                        <a:buNone/>
                      </a:pP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Others</a:t>
                      </a:r>
                      <a:endParaRPr lang="en-IN"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ct val="115000"/>
                        </a:lnSpc>
                        <a:spcAft>
                          <a:spcPts val="800"/>
                        </a:spcAft>
                        <a:buNone/>
                      </a:pP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1,525,394.45</a:t>
                      </a:r>
                      <a:endParaRPr lang="en-IN"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0058182"/>
                  </a:ext>
                </a:extLst>
              </a:tr>
              <a:tr h="580395">
                <a:tc gridSpan="2">
                  <a:txBody>
                    <a:bodyPr/>
                    <a:lstStyle/>
                    <a:p>
                      <a:pPr marL="0" marR="0" indent="0" algn="l" defTabSz="457200" rtl="0" eaLnBrk="1" fontAlgn="auto" latinLnBrk="0" hangingPunct="1">
                        <a:lnSpc>
                          <a:spcPct val="115000"/>
                        </a:lnSpc>
                        <a:spcBef>
                          <a:spcPts val="0"/>
                        </a:spcBef>
                        <a:spcAft>
                          <a:spcPts val="800"/>
                        </a:spcAft>
                        <a:buClrTx/>
                        <a:buSzTx/>
                        <a:buFontTx/>
                        <a:buNone/>
                        <a:tabLst/>
                        <a:defRPr/>
                      </a:pPr>
                      <a:r>
                        <a:rPr lang="en-US" sz="1800" b="0" kern="1200" dirty="0" smtClean="0">
                          <a:solidFill>
                            <a:schemeClr val="tx1"/>
                          </a:solidFill>
                          <a:effectLst/>
                          <a:latin typeface="Times New Roman" panose="02020603050405020304" pitchFamily="18" charset="0"/>
                          <a:ea typeface="+mn-ea"/>
                          <a:cs typeface="Times New Roman" panose="02020603050405020304" pitchFamily="18" charset="0"/>
                        </a:rPr>
                        <a:t>    8</a:t>
                      </a:r>
                      <a:r>
                        <a:rPr lang="en-US" sz="1800" b="0" kern="1200" dirty="0" smtClean="0">
                          <a:solidFill>
                            <a:schemeClr val="tx1"/>
                          </a:solidFill>
                          <a:effectLst/>
                          <a:latin typeface="Times New Roman" panose="02020603050405020304" pitchFamily="18" charset="0"/>
                          <a:ea typeface="+mn-ea"/>
                          <a:cs typeface="Times New Roman" panose="02020603050405020304" pitchFamily="18" charset="0"/>
                        </a:rPr>
                        <a:t>. Membership</a:t>
                      </a:r>
                      <a:endParaRPr lang="en-IN" sz="1800" b="0" kern="1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r">
                        <a:lnSpc>
                          <a:spcPct val="115000"/>
                        </a:lnSpc>
                        <a:spcAft>
                          <a:spcPts val="800"/>
                        </a:spcAft>
                        <a:buNone/>
                      </a:pPr>
                      <a:r>
                        <a:rPr lang="en-US" sz="1800" kern="1200" dirty="0" smtClean="0">
                          <a:solidFill>
                            <a:schemeClr val="dk1"/>
                          </a:solidFill>
                          <a:effectLst/>
                          <a:latin typeface="Times New Roman" panose="02020603050405020304" pitchFamily="18" charset="0"/>
                          <a:ea typeface="+mn-ea"/>
                          <a:cs typeface="Times New Roman" panose="02020603050405020304" pitchFamily="18" charset="0"/>
                        </a:rPr>
                        <a:t>10,000.00</a:t>
                      </a:r>
                      <a:endParaRPr lang="en-IN"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546412">
                <a:tc gridSpan="2">
                  <a:txBody>
                    <a:bodyPr/>
                    <a:lstStyle/>
                    <a:p>
                      <a:pPr marL="0" marR="0" lvl="0" indent="0" algn="r" defTabSz="457200" rtl="0" eaLnBrk="1" fontAlgn="auto" latinLnBrk="0" hangingPunct="1">
                        <a:lnSpc>
                          <a:spcPct val="115000"/>
                        </a:lnSpc>
                        <a:spcBef>
                          <a:spcPts val="0"/>
                        </a:spcBef>
                        <a:spcAft>
                          <a:spcPts val="800"/>
                        </a:spcAft>
                        <a:buClrTx/>
                        <a:buSzTx/>
                        <a:buFontTx/>
                        <a:buNone/>
                        <a:tabLst/>
                        <a:defRPr/>
                      </a:pPr>
                      <a:r>
                        <a:rPr lang="en-US" sz="1800" b="1" kern="0" dirty="0" smtClean="0">
                          <a:solidFill>
                            <a:schemeClr val="tx1"/>
                          </a:solidFill>
                          <a:effectLst/>
                          <a:latin typeface="Times New Roman" panose="02020603050405020304" pitchFamily="18" charset="0"/>
                          <a:cs typeface="Times New Roman" panose="02020603050405020304" pitchFamily="18" charset="0"/>
                        </a:rPr>
                        <a:t>Total</a:t>
                      </a:r>
                      <a:endParaRPr lang="en-IN" sz="1800" b="1" kern="100" dirty="0" smtClean="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marL="0" marR="0" lvl="0" indent="0" algn="r" defTabSz="457200" rtl="0" eaLnBrk="1" fontAlgn="auto" latinLnBrk="0" hangingPunct="1">
                        <a:lnSpc>
                          <a:spcPct val="115000"/>
                        </a:lnSpc>
                        <a:spcBef>
                          <a:spcPts val="0"/>
                        </a:spcBef>
                        <a:spcAft>
                          <a:spcPts val="800"/>
                        </a:spcAft>
                        <a:buClrTx/>
                        <a:buSzTx/>
                        <a:buFontTx/>
                        <a:buNone/>
                        <a:tabLst/>
                        <a:defRPr/>
                      </a:pPr>
                      <a:r>
                        <a:rPr lang="en-US" sz="1800" b="1" i="0" u="none" strike="noStrike" dirty="0" smtClean="0">
                          <a:solidFill>
                            <a:srgbClr val="000000"/>
                          </a:solidFill>
                          <a:effectLst/>
                          <a:latin typeface="Times New Roman" panose="02020603050405020304" pitchFamily="18" charset="0"/>
                          <a:cs typeface="Times New Roman" panose="02020603050405020304" pitchFamily="18" charset="0"/>
                        </a:rPr>
                        <a:t>14,117,598.30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333244"/>
                  </a:ext>
                </a:extLst>
              </a:tr>
            </a:tbl>
          </a:graphicData>
        </a:graphic>
      </p:graphicFrame>
    </p:spTree>
    <p:extLst>
      <p:ext uri="{BB962C8B-B14F-4D97-AF65-F5344CB8AC3E}">
        <p14:creationId xmlns:p14="http://schemas.microsoft.com/office/powerpoint/2010/main" val="1766681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8CDD4DC-F585-FF48-B28C-56A4716CB68E}"/>
              </a:ext>
            </a:extLst>
          </p:cNvPr>
          <p:cNvGraphicFramePr>
            <a:graphicFrameLocks noGrp="1"/>
          </p:cNvGraphicFramePr>
          <p:nvPr>
            <p:extLst>
              <p:ext uri="{D42A27DB-BD31-4B8C-83A1-F6EECF244321}">
                <p14:modId xmlns:p14="http://schemas.microsoft.com/office/powerpoint/2010/main" val="3090366051"/>
              </p:ext>
            </p:extLst>
          </p:nvPr>
        </p:nvGraphicFramePr>
        <p:xfrm>
          <a:off x="2181883" y="198858"/>
          <a:ext cx="9026307" cy="6733413"/>
        </p:xfrm>
        <a:graphic>
          <a:graphicData uri="http://schemas.openxmlformats.org/drawingml/2006/table">
            <a:tbl>
              <a:tblPr firstRow="1" firstCol="1" bandRow="1">
                <a:tableStyleId>{5C22544A-7EE6-4342-B048-85BDC9FD1C3A}</a:tableStyleId>
              </a:tblPr>
              <a:tblGrid>
                <a:gridCol w="529501">
                  <a:extLst>
                    <a:ext uri="{9D8B030D-6E8A-4147-A177-3AD203B41FA5}">
                      <a16:colId xmlns:a16="http://schemas.microsoft.com/office/drawing/2014/main" val="809545584"/>
                    </a:ext>
                  </a:extLst>
                </a:gridCol>
                <a:gridCol w="6696423">
                  <a:extLst>
                    <a:ext uri="{9D8B030D-6E8A-4147-A177-3AD203B41FA5}">
                      <a16:colId xmlns:a16="http://schemas.microsoft.com/office/drawing/2014/main" val="1757650038"/>
                    </a:ext>
                  </a:extLst>
                </a:gridCol>
                <a:gridCol w="1800383">
                  <a:extLst>
                    <a:ext uri="{9D8B030D-6E8A-4147-A177-3AD203B41FA5}">
                      <a16:colId xmlns:a16="http://schemas.microsoft.com/office/drawing/2014/main" val="2790381973"/>
                    </a:ext>
                  </a:extLst>
                </a:gridCol>
              </a:tblGrid>
              <a:tr h="495228">
                <a:tc>
                  <a:txBody>
                    <a:bodyPr/>
                    <a:lstStyle/>
                    <a:p>
                      <a:pPr algn="ct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S. No.</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ct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Expenditure</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ct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Amount</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extLst>
                  <a:ext uri="{0D108BD9-81ED-4DB2-BD59-A6C34878D82A}">
                    <a16:rowId xmlns:a16="http://schemas.microsoft.com/office/drawing/2014/main" val="3582950735"/>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Drinking water treatment plant</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1,922,082.99</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269703450"/>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2.</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Bio-Sand filtration plant with community hand pump</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1,403,880.03</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824551794"/>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3.</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Orphans Financial support Distribution</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2,046,485.00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415077427"/>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4.</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Provision of Food &amp; NFIs</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477,635.00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283099963"/>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5.</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Provision of food &amp; Hygienic kit</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521,900.16</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870073575"/>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6.</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Free Cataract Surgery</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268,470.00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879849882"/>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7.</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Free Medical Camp</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184,570.00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59495972"/>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8.</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Health Screening</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224,271.00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49027367"/>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9.</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Provision of Hygiene Kit Distribution</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156,206.04</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264751973"/>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10.</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Provision of Study Kits</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242,350.00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660306667"/>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11.</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Provision of Winter packages</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274,349.80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401034745"/>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12.</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Ramadhan Food Distribution</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1,014,200.00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700517681"/>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13.</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err="1">
                          <a:effectLst/>
                          <a:latin typeface="Times New Roman" panose="02020603050405020304" pitchFamily="18" charset="0"/>
                          <a:cs typeface="Times New Roman" panose="02020603050405020304" pitchFamily="18" charset="0"/>
                        </a:rPr>
                        <a:t>Eid</a:t>
                      </a:r>
                      <a:r>
                        <a:rPr lang="en-US" sz="1200" u="none" strike="noStrike" dirty="0">
                          <a:effectLst/>
                          <a:latin typeface="Times New Roman" panose="02020603050405020304" pitchFamily="18" charset="0"/>
                          <a:cs typeface="Times New Roman" panose="02020603050405020304" pitchFamily="18" charset="0"/>
                        </a:rPr>
                        <a:t> Cash Gift</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166,380.00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940427745"/>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14.</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Co-Curricular Activities</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83,000.00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574302924"/>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15.</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err="1">
                          <a:effectLst/>
                          <a:latin typeface="Times New Roman" panose="02020603050405020304" pitchFamily="18" charset="0"/>
                          <a:cs typeface="Times New Roman" panose="02020603050405020304" pitchFamily="18" charset="0"/>
                        </a:rPr>
                        <a:t>Udhiya</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198,000.00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976942111"/>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16.</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One Million Meals</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252,000.00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387849048"/>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17.</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Family assistance to improve food security</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746,466.58</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979192511"/>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18.</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Fresh meat for families living in poverty</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1,485,077.00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509663713"/>
                  </a:ext>
                </a:extLst>
              </a:tr>
              <a:tr h="24761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19.</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Educational &amp; welfare needs of Orphan children</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57,352.00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699730173"/>
                  </a:ext>
                </a:extLst>
              </a:tr>
              <a:tr h="247614">
                <a:tc>
                  <a:txBody>
                    <a:bodyPr/>
                    <a:lstStyle/>
                    <a:p>
                      <a:pPr algn="r">
                        <a:lnSpc>
                          <a:spcPct val="115000"/>
                        </a:lnSpc>
                        <a:spcAft>
                          <a:spcPts val="800"/>
                        </a:spcAft>
                        <a:buNone/>
                      </a:pPr>
                      <a:r>
                        <a:rPr lang="en-IN" sz="1600" kern="100" dirty="0" smtClean="0">
                          <a:effectLst/>
                          <a:latin typeface="Times New Roman" panose="02020603050405020304" pitchFamily="18" charset="0"/>
                          <a:cs typeface="Times New Roman" panose="02020603050405020304" pitchFamily="18" charset="0"/>
                        </a:rPr>
                        <a:t>20.</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Madrasa Support Project</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86,770.00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598936901"/>
                  </a:ext>
                </a:extLst>
              </a:tr>
              <a:tr h="247614">
                <a:tc>
                  <a:txBody>
                    <a:bodyPr/>
                    <a:lstStyle/>
                    <a:p>
                      <a:pPr algn="r">
                        <a:lnSpc>
                          <a:spcPct val="115000"/>
                        </a:lnSpc>
                        <a:spcAft>
                          <a:spcPts val="800"/>
                        </a:spcAft>
                        <a:buNone/>
                      </a:pPr>
                      <a:r>
                        <a:rPr lang="en-US" sz="1600" kern="0" dirty="0" smtClean="0">
                          <a:effectLst/>
                          <a:latin typeface="Times New Roman" panose="02020603050405020304" pitchFamily="18" charset="0"/>
                          <a:cs typeface="Times New Roman" panose="02020603050405020304" pitchFamily="18" charset="0"/>
                        </a:rPr>
                        <a:t>21. </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nchor="ctr"/>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Consultative Meeting with OSP Stakeholders</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r>
                        <a:rPr lang="en-US" sz="1200" u="none" strike="noStrike" dirty="0">
                          <a:effectLst/>
                          <a:latin typeface="Times New Roman" panose="02020603050405020304" pitchFamily="18" charset="0"/>
                          <a:cs typeface="Times New Roman" panose="02020603050405020304" pitchFamily="18" charset="0"/>
                        </a:rPr>
                        <a:t>50,020.00</a:t>
                      </a:r>
                      <a:endParaRPr lang="en-US"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639340001"/>
                  </a:ext>
                </a:extLst>
              </a:tr>
              <a:tr h="250642">
                <a:tc>
                  <a:txBody>
                    <a:bodyPr/>
                    <a:lstStyle/>
                    <a:p>
                      <a:pPr algn="r">
                        <a:lnSpc>
                          <a:spcPct val="115000"/>
                        </a:lnSpc>
                        <a:spcAft>
                          <a:spcPts val="800"/>
                        </a:spcAft>
                        <a:buNone/>
                      </a:pP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nchor="ctr"/>
                </a:tc>
                <a:tc>
                  <a:txBody>
                    <a:bodyPr/>
                    <a:lstStyle/>
                    <a:p>
                      <a:pPr algn="r" fontAlgn="b"/>
                      <a:r>
                        <a:rPr lang="en-US" sz="1800" kern="0" dirty="0" smtClean="0">
                          <a:effectLst/>
                          <a:latin typeface="Times New Roman" panose="02020603050405020304" pitchFamily="18" charset="0"/>
                          <a:cs typeface="Times New Roman" panose="02020603050405020304" pitchFamily="18" charset="0"/>
                        </a:rPr>
                        <a:t>Total</a:t>
                      </a:r>
                      <a:endParaRPr lang="en-US" sz="18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r" fontAlgn="b"/>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2252080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837644-728B-A3DC-2FB1-57F3A3B6C351}"/>
              </a:ext>
            </a:extLst>
          </p:cNvPr>
          <p:cNvSpPr/>
          <p:nvPr/>
        </p:nvSpPr>
        <p:spPr>
          <a:xfrm>
            <a:off x="0" y="0"/>
            <a:ext cx="12192000" cy="1654629"/>
          </a:xfrm>
          <a:prstGeom prst="rect">
            <a:avLst/>
          </a:prstGeom>
          <a:solidFill>
            <a:srgbClr val="0087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4D2764A-F63B-0451-2831-693923F659F9}"/>
              </a:ext>
            </a:extLst>
          </p:cNvPr>
          <p:cNvSpPr>
            <a:spLocks noGrp="1"/>
          </p:cNvSpPr>
          <p:nvPr>
            <p:ph type="title"/>
          </p:nvPr>
        </p:nvSpPr>
        <p:spPr>
          <a:xfrm>
            <a:off x="348344" y="158121"/>
            <a:ext cx="5887564" cy="737961"/>
          </a:xfrm>
        </p:spPr>
        <p:txBody>
          <a:bodyPr>
            <a:normAutofit/>
          </a:bodyPr>
          <a:lstStyle/>
          <a:p>
            <a:r>
              <a:rPr lang="en-US" sz="4000" b="1" dirty="0">
                <a:solidFill>
                  <a:schemeClr val="tx1"/>
                </a:solidFill>
                <a:latin typeface="Franklin Gothic Heavy" panose="020B0903020102020204" pitchFamily="34" charset="0"/>
                <a:cs typeface="Teko SemiBold" pitchFamily="2" charset="0"/>
              </a:rPr>
              <a:t>Partner organizations</a:t>
            </a:r>
            <a:endParaRPr lang="en-IN" sz="4000" dirty="0">
              <a:solidFill>
                <a:schemeClr val="tx1"/>
              </a:solidFill>
              <a:latin typeface="Franklin Gothic Heavy" panose="020B0903020102020204" pitchFamily="34" charset="0"/>
              <a:cs typeface="Teko SemiBold" pitchFamily="2" charset="0"/>
            </a:endParaRPr>
          </a:p>
        </p:txBody>
      </p:sp>
      <p:sp>
        <p:nvSpPr>
          <p:cNvPr id="6" name="TextBox 5">
            <a:extLst>
              <a:ext uri="{FF2B5EF4-FFF2-40B4-BE49-F238E27FC236}">
                <a16:creationId xmlns:a16="http://schemas.microsoft.com/office/drawing/2014/main" id="{C7CD8C45-E71E-6E14-C31A-CC94C1D60A33}"/>
              </a:ext>
            </a:extLst>
          </p:cNvPr>
          <p:cNvSpPr txBox="1"/>
          <p:nvPr/>
        </p:nvSpPr>
        <p:spPr>
          <a:xfrm>
            <a:off x="348344" y="870860"/>
            <a:ext cx="11742056" cy="646331"/>
          </a:xfrm>
          <a:prstGeom prst="rect">
            <a:avLst/>
          </a:prstGeom>
          <a:noFill/>
        </p:spPr>
        <p:txBody>
          <a:bodyPr wrap="square" rtlCol="0">
            <a:spAutoFit/>
          </a:bodyPr>
          <a:lstStyle/>
          <a:p>
            <a:r>
              <a:rPr lang="en-US" dirty="0">
                <a:solidFill>
                  <a:schemeClr val="bg1"/>
                </a:solidFill>
              </a:rPr>
              <a:t>Human Relief Organization Nepal would like to pay a lot of thanks to our all partners for their financial and moral contributions on various projects in Nepal. Present and past partner organizations are as follows:</a:t>
            </a:r>
            <a:endParaRPr lang="en-IN" dirty="0">
              <a:solidFill>
                <a:schemeClr val="bg1"/>
              </a:solidFill>
            </a:endParaRPr>
          </a:p>
        </p:txBody>
      </p:sp>
      <p:pic>
        <p:nvPicPr>
          <p:cNvPr id="23" name="Picture 22">
            <a:extLst>
              <a:ext uri="{FF2B5EF4-FFF2-40B4-BE49-F238E27FC236}">
                <a16:creationId xmlns:a16="http://schemas.microsoft.com/office/drawing/2014/main" id="{BCFC2423-12B8-5DCF-DE98-F5D263C8CB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462" y="1843581"/>
            <a:ext cx="2440940" cy="1444625"/>
          </a:xfrm>
          <a:prstGeom prst="rect">
            <a:avLst/>
          </a:prstGeom>
          <a:noFill/>
          <a:ln>
            <a:noFill/>
          </a:ln>
        </p:spPr>
      </p:pic>
      <p:pic>
        <p:nvPicPr>
          <p:cNvPr id="24" name="Picture 23">
            <a:extLst>
              <a:ext uri="{FF2B5EF4-FFF2-40B4-BE49-F238E27FC236}">
                <a16:creationId xmlns:a16="http://schemas.microsoft.com/office/drawing/2014/main" id="{DD5484E7-A8B9-4ED2-4759-784AB894EAD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83" y="1754958"/>
            <a:ext cx="2440940" cy="1365885"/>
          </a:xfrm>
          <a:prstGeom prst="rect">
            <a:avLst/>
          </a:prstGeom>
          <a:noFill/>
          <a:ln>
            <a:noFill/>
          </a:ln>
        </p:spPr>
      </p:pic>
      <p:pic>
        <p:nvPicPr>
          <p:cNvPr id="25" name="Picture 24">
            <a:extLst>
              <a:ext uri="{FF2B5EF4-FFF2-40B4-BE49-F238E27FC236}">
                <a16:creationId xmlns:a16="http://schemas.microsoft.com/office/drawing/2014/main" id="{68C09AF1-FBE5-5987-D020-1A126C355A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5027" y="3399426"/>
            <a:ext cx="2861945" cy="1143000"/>
          </a:xfrm>
          <a:prstGeom prst="rect">
            <a:avLst/>
          </a:prstGeom>
          <a:noFill/>
          <a:ln>
            <a:noFill/>
          </a:ln>
        </p:spPr>
      </p:pic>
      <p:pic>
        <p:nvPicPr>
          <p:cNvPr id="26" name="Picture 25">
            <a:extLst>
              <a:ext uri="{FF2B5EF4-FFF2-40B4-BE49-F238E27FC236}">
                <a16:creationId xmlns:a16="http://schemas.microsoft.com/office/drawing/2014/main" id="{E777A88E-0EEC-3CCC-A3DB-E5B3013CCD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9659" y="2979325"/>
            <a:ext cx="2432050" cy="1581785"/>
          </a:xfrm>
          <a:prstGeom prst="rect">
            <a:avLst/>
          </a:prstGeom>
          <a:noFill/>
          <a:ln>
            <a:noFill/>
          </a:ln>
        </p:spPr>
      </p:pic>
      <p:pic>
        <p:nvPicPr>
          <p:cNvPr id="27" name="Picture 26">
            <a:extLst>
              <a:ext uri="{FF2B5EF4-FFF2-40B4-BE49-F238E27FC236}">
                <a16:creationId xmlns:a16="http://schemas.microsoft.com/office/drawing/2014/main" id="{9BCD0DDF-FF55-2632-F638-1FA2D480F1E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5270" y="1638433"/>
            <a:ext cx="2861945" cy="1499235"/>
          </a:xfrm>
          <a:prstGeom prst="rect">
            <a:avLst/>
          </a:prstGeom>
          <a:noFill/>
          <a:ln>
            <a:noFill/>
          </a:ln>
        </p:spPr>
      </p:pic>
      <p:pic>
        <p:nvPicPr>
          <p:cNvPr id="28" name="Picture 27">
            <a:extLst>
              <a:ext uri="{FF2B5EF4-FFF2-40B4-BE49-F238E27FC236}">
                <a16:creationId xmlns:a16="http://schemas.microsoft.com/office/drawing/2014/main" id="{8B363ABF-92F1-DC6C-3CEC-8F27E0EF009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0049" y="1783851"/>
            <a:ext cx="2129790" cy="1308100"/>
          </a:xfrm>
          <a:prstGeom prst="rect">
            <a:avLst/>
          </a:prstGeom>
          <a:noFill/>
          <a:ln>
            <a:noFill/>
          </a:ln>
        </p:spPr>
      </p:pic>
      <p:pic>
        <p:nvPicPr>
          <p:cNvPr id="29" name="Picture 28">
            <a:extLst>
              <a:ext uri="{FF2B5EF4-FFF2-40B4-BE49-F238E27FC236}">
                <a16:creationId xmlns:a16="http://schemas.microsoft.com/office/drawing/2014/main" id="{24BA403B-20BA-7D2B-608E-0A3AE4DE4E2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24786" y="4491943"/>
            <a:ext cx="2111244" cy="1581785"/>
          </a:xfrm>
          <a:prstGeom prst="rect">
            <a:avLst/>
          </a:prstGeom>
          <a:noFill/>
          <a:ln>
            <a:noFill/>
          </a:ln>
        </p:spPr>
      </p:pic>
      <p:pic>
        <p:nvPicPr>
          <p:cNvPr id="30" name="Picture 29">
            <a:extLst>
              <a:ext uri="{FF2B5EF4-FFF2-40B4-BE49-F238E27FC236}">
                <a16:creationId xmlns:a16="http://schemas.microsoft.com/office/drawing/2014/main" id="{93F6A369-A119-A69B-E948-40DD78429E9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7278" y="4706438"/>
            <a:ext cx="2432050" cy="648970"/>
          </a:xfrm>
          <a:prstGeom prst="rect">
            <a:avLst/>
          </a:prstGeom>
          <a:noFill/>
          <a:ln>
            <a:noFill/>
          </a:ln>
        </p:spPr>
      </p:pic>
      <p:pic>
        <p:nvPicPr>
          <p:cNvPr id="33" name="Picture 32">
            <a:extLst>
              <a:ext uri="{FF2B5EF4-FFF2-40B4-BE49-F238E27FC236}">
                <a16:creationId xmlns:a16="http://schemas.microsoft.com/office/drawing/2014/main" id="{B24DC11E-DD6D-2A37-03E3-92CDF82A203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1762" y="6016104"/>
            <a:ext cx="2067815" cy="542237"/>
          </a:xfrm>
          <a:prstGeom prst="rect">
            <a:avLst/>
          </a:prstGeom>
          <a:noFill/>
          <a:ln>
            <a:noFill/>
          </a:ln>
        </p:spPr>
      </p:pic>
      <p:pic>
        <p:nvPicPr>
          <p:cNvPr id="34" name="Picture 33">
            <a:extLst>
              <a:ext uri="{FF2B5EF4-FFF2-40B4-BE49-F238E27FC236}">
                <a16:creationId xmlns:a16="http://schemas.microsoft.com/office/drawing/2014/main" id="{44F55C2F-0749-1C3A-CEA2-51B77CC7069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91660" y="4657178"/>
            <a:ext cx="1355090" cy="1630045"/>
          </a:xfrm>
          <a:prstGeom prst="rect">
            <a:avLst/>
          </a:prstGeom>
          <a:noFill/>
          <a:ln>
            <a:noFill/>
          </a:ln>
        </p:spPr>
      </p:pic>
      <p:pic>
        <p:nvPicPr>
          <p:cNvPr id="35" name="Picture 34">
            <a:extLst>
              <a:ext uri="{FF2B5EF4-FFF2-40B4-BE49-F238E27FC236}">
                <a16:creationId xmlns:a16="http://schemas.microsoft.com/office/drawing/2014/main" id="{23657F0C-E4A9-8647-2B43-9685D1C646BE}"/>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0049" y="3351801"/>
            <a:ext cx="1238250" cy="1238250"/>
          </a:xfrm>
          <a:prstGeom prst="rect">
            <a:avLst/>
          </a:prstGeom>
          <a:noFill/>
          <a:ln>
            <a:noFill/>
          </a:ln>
        </p:spPr>
      </p:pic>
      <p:pic>
        <p:nvPicPr>
          <p:cNvPr id="36" name="Picture 35">
            <a:extLst>
              <a:ext uri="{FF2B5EF4-FFF2-40B4-BE49-F238E27FC236}">
                <a16:creationId xmlns:a16="http://schemas.microsoft.com/office/drawing/2014/main" id="{2703E883-2F10-B228-17FD-A02AFF2363E6}"/>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55568" y="3352432"/>
            <a:ext cx="1325880" cy="977900"/>
          </a:xfrm>
          <a:prstGeom prst="rect">
            <a:avLst/>
          </a:prstGeom>
          <a:noFill/>
          <a:ln>
            <a:noFill/>
          </a:ln>
        </p:spPr>
      </p:pic>
      <p:pic>
        <p:nvPicPr>
          <p:cNvPr id="37" name="Picture 36">
            <a:extLst>
              <a:ext uri="{FF2B5EF4-FFF2-40B4-BE49-F238E27FC236}">
                <a16:creationId xmlns:a16="http://schemas.microsoft.com/office/drawing/2014/main" id="{D3CBF22F-77CA-ED38-76B7-77D99AF39CB7}"/>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78101" y="1783851"/>
            <a:ext cx="1188720" cy="1188720"/>
          </a:xfrm>
          <a:prstGeom prst="rect">
            <a:avLst/>
          </a:prstGeom>
          <a:noFill/>
          <a:ln>
            <a:noFill/>
          </a:ln>
        </p:spPr>
      </p:pic>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36030" y="4681450"/>
            <a:ext cx="2690942" cy="1323933"/>
          </a:xfrm>
          <a:prstGeom prst="rect">
            <a:avLst/>
          </a:prstGeom>
        </p:spPr>
      </p:pic>
      <p:pic>
        <p:nvPicPr>
          <p:cNvPr id="4" name="Picture 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9423" y="5421056"/>
            <a:ext cx="2287760" cy="786328"/>
          </a:xfrm>
          <a:prstGeom prst="rect">
            <a:avLst/>
          </a:prstGeom>
        </p:spPr>
      </p:pic>
      <p:pic>
        <p:nvPicPr>
          <p:cNvPr id="5" name="Picture 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3283" y="3498498"/>
            <a:ext cx="2946759" cy="935251"/>
          </a:xfrm>
          <a:prstGeom prst="rect">
            <a:avLst/>
          </a:prstGeom>
        </p:spPr>
      </p:pic>
      <p:pic>
        <p:nvPicPr>
          <p:cNvPr id="8" name="Picture 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49448" y="4735300"/>
            <a:ext cx="2352472" cy="1095069"/>
          </a:xfrm>
          <a:prstGeom prst="rect">
            <a:avLst/>
          </a:prstGeom>
        </p:spPr>
      </p:pic>
    </p:spTree>
    <p:extLst>
      <p:ext uri="{BB962C8B-B14F-4D97-AF65-F5344CB8AC3E}">
        <p14:creationId xmlns:p14="http://schemas.microsoft.com/office/powerpoint/2010/main" val="2273789171"/>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0FF0-F849-ACFE-88ED-3110F5BC5E59}"/>
              </a:ext>
            </a:extLst>
          </p:cNvPr>
          <p:cNvSpPr>
            <a:spLocks noGrp="1"/>
          </p:cNvSpPr>
          <p:nvPr>
            <p:ph type="title"/>
          </p:nvPr>
        </p:nvSpPr>
        <p:spPr>
          <a:xfrm>
            <a:off x="1149791" y="226336"/>
            <a:ext cx="5723844" cy="908347"/>
          </a:xfrm>
        </p:spPr>
        <p:txBody>
          <a:bodyPr>
            <a:normAutofit/>
          </a:bodyPr>
          <a:lstStyle/>
          <a:p>
            <a:r>
              <a:rPr lang="en-US" sz="3200" b="1" dirty="0">
                <a:solidFill>
                  <a:srgbClr val="0087CB"/>
                </a:solidFill>
                <a:latin typeface="Times New Roman" panose="02020603050405020304" pitchFamily="18" charset="0"/>
                <a:cs typeface="Times New Roman" panose="02020603050405020304" pitchFamily="18" charset="0"/>
              </a:rPr>
              <a:t>Contribution in SDG Goals</a:t>
            </a:r>
            <a:endParaRPr lang="en-IN" sz="3200" b="1" dirty="0">
              <a:solidFill>
                <a:srgbClr val="0087CB"/>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E77AE580-C2C1-FADB-92A1-608F6CB79E3F}"/>
              </a:ext>
            </a:extLst>
          </p:cNvPr>
          <p:cNvSpPr txBox="1"/>
          <p:nvPr/>
        </p:nvSpPr>
        <p:spPr>
          <a:xfrm>
            <a:off x="1484768" y="994249"/>
            <a:ext cx="5196266" cy="5632311"/>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Human Relief Organization (HRO) Nepal is committed to fostering sustainable development and uplifting vulnerable communities through its impactful initiatives that align with the United Nations Sustainable Development Goals (SDGs). Our work across various sectors directly contributes to the realization of multiple SDGs:</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algn="just"/>
            <a:r>
              <a:rPr lang="en-US" sz="2000" b="1" dirty="0">
                <a:solidFill>
                  <a:srgbClr val="0087CB"/>
                </a:solidFill>
                <a:latin typeface="Times New Roman" panose="02020603050405020304" pitchFamily="18" charset="0"/>
                <a:cs typeface="Times New Roman" panose="02020603050405020304" pitchFamily="18" charset="0"/>
              </a:rPr>
              <a:t>Human Relief Organization Nepal</a:t>
            </a:r>
            <a:r>
              <a:rPr lang="en-US" sz="2000" dirty="0">
                <a:solidFill>
                  <a:srgbClr val="0087CB"/>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sincerely acknowledges the unwavering support of our dedicated volunteers and community leaders. Your selfless contributions of time, effort, and influence play a vital role in advancing our mission and driving positive change.</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We are deeply grateful for your continued commitment and for standing with us in our shared journey to build a stronger, more compassionate community.</a:t>
            </a:r>
            <a:endParaRPr lang="en-IN" sz="2000" dirty="0">
              <a:latin typeface="Times New Roman" panose="02020603050405020304" pitchFamily="18" charset="0"/>
              <a:cs typeface="Times New Roman" panose="02020603050405020304" pitchFamily="18" charset="0"/>
            </a:endParaRPr>
          </a:p>
        </p:txBody>
      </p:sp>
      <p:grpSp>
        <p:nvGrpSpPr>
          <p:cNvPr id="23" name="Group 22"/>
          <p:cNvGrpSpPr/>
          <p:nvPr/>
        </p:nvGrpSpPr>
        <p:grpSpPr>
          <a:xfrm>
            <a:off x="6853473" y="671361"/>
            <a:ext cx="5182186" cy="5258659"/>
            <a:chOff x="6265455" y="870537"/>
            <a:chExt cx="5571028" cy="5457592"/>
          </a:xfrm>
        </p:grpSpPr>
        <p:grpSp>
          <p:nvGrpSpPr>
            <p:cNvPr id="22" name="Group 21"/>
            <p:cNvGrpSpPr/>
            <p:nvPr/>
          </p:nvGrpSpPr>
          <p:grpSpPr>
            <a:xfrm>
              <a:off x="6265455" y="870537"/>
              <a:ext cx="5571028" cy="5457592"/>
              <a:chOff x="521515" y="1115698"/>
              <a:chExt cx="5571028" cy="5457592"/>
            </a:xfrm>
          </p:grpSpPr>
          <p:pic>
            <p:nvPicPr>
              <p:cNvPr id="5" name="Image 190">
                <a:extLst>
                  <a:ext uri="{FF2B5EF4-FFF2-40B4-BE49-F238E27FC236}">
                    <a16:creationId xmlns:a16="http://schemas.microsoft.com/office/drawing/2014/main" id="{3EFC20D1-9C00-CD57-D2AA-451691352009}"/>
                  </a:ext>
                </a:extLst>
              </p:cNvPr>
              <p:cNvPicPr>
                <a:picLocks/>
              </p:cNvPicPr>
              <p:nvPr/>
            </p:nvPicPr>
            <p:blipFill>
              <a:blip r:embed="rId2" cstate="print"/>
              <a:stretch>
                <a:fillRect/>
              </a:stretch>
            </p:blipFill>
            <p:spPr>
              <a:xfrm>
                <a:off x="521515" y="1115698"/>
                <a:ext cx="1610647" cy="125182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191">
                <a:extLst>
                  <a:ext uri="{FF2B5EF4-FFF2-40B4-BE49-F238E27FC236}">
                    <a16:creationId xmlns:a16="http://schemas.microsoft.com/office/drawing/2014/main" id="{9B8E0706-E17D-89C9-3264-79CA29E05BC8}"/>
                  </a:ext>
                </a:extLst>
              </p:cNvPr>
              <p:cNvPicPr>
                <a:picLocks/>
              </p:cNvPicPr>
              <p:nvPr/>
            </p:nvPicPr>
            <p:blipFill>
              <a:blip r:embed="rId3" cstate="print"/>
              <a:stretch>
                <a:fillRect/>
              </a:stretch>
            </p:blipFill>
            <p:spPr>
              <a:xfrm>
                <a:off x="2498203" y="1115698"/>
                <a:ext cx="1611590" cy="125256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 192">
                <a:extLst>
                  <a:ext uri="{FF2B5EF4-FFF2-40B4-BE49-F238E27FC236}">
                    <a16:creationId xmlns:a16="http://schemas.microsoft.com/office/drawing/2014/main" id="{565286E4-7A22-9007-1D55-829E502ECEBC}"/>
                  </a:ext>
                </a:extLst>
              </p:cNvPr>
              <p:cNvPicPr>
                <a:picLocks/>
              </p:cNvPicPr>
              <p:nvPr/>
            </p:nvPicPr>
            <p:blipFill>
              <a:blip r:embed="rId4" cstate="print"/>
              <a:stretch>
                <a:fillRect/>
              </a:stretch>
            </p:blipFill>
            <p:spPr>
              <a:xfrm>
                <a:off x="4484723" y="1123342"/>
                <a:ext cx="1607820" cy="124963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 193">
                <a:extLst>
                  <a:ext uri="{FF2B5EF4-FFF2-40B4-BE49-F238E27FC236}">
                    <a16:creationId xmlns:a16="http://schemas.microsoft.com/office/drawing/2014/main" id="{0DEB5D5E-1C92-02E3-FAC2-E9B48BBCEB17}"/>
                  </a:ext>
                </a:extLst>
              </p:cNvPr>
              <p:cNvPicPr>
                <a:picLocks/>
              </p:cNvPicPr>
              <p:nvPr/>
            </p:nvPicPr>
            <p:blipFill>
              <a:blip r:embed="rId5" cstate="print"/>
              <a:stretch>
                <a:fillRect/>
              </a:stretch>
            </p:blipFill>
            <p:spPr>
              <a:xfrm>
                <a:off x="529996" y="2547407"/>
                <a:ext cx="1593684" cy="123937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age 194">
                <a:extLst>
                  <a:ext uri="{FF2B5EF4-FFF2-40B4-BE49-F238E27FC236}">
                    <a16:creationId xmlns:a16="http://schemas.microsoft.com/office/drawing/2014/main" id="{CCC320A6-3AC7-F06E-3568-DF390DEE98BF}"/>
                  </a:ext>
                </a:extLst>
              </p:cNvPr>
              <p:cNvPicPr>
                <a:picLocks/>
              </p:cNvPicPr>
              <p:nvPr/>
            </p:nvPicPr>
            <p:blipFill>
              <a:blip r:embed="rId6" cstate="print"/>
              <a:stretch>
                <a:fillRect/>
              </a:stretch>
            </p:blipFill>
            <p:spPr>
              <a:xfrm>
                <a:off x="2498203" y="2568650"/>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195">
                <a:extLst>
                  <a:ext uri="{FF2B5EF4-FFF2-40B4-BE49-F238E27FC236}">
                    <a16:creationId xmlns:a16="http://schemas.microsoft.com/office/drawing/2014/main" id="{1D1CA3A7-6700-BB37-B993-3C695C72F421}"/>
                  </a:ext>
                </a:extLst>
              </p:cNvPr>
              <p:cNvPicPr>
                <a:picLocks/>
              </p:cNvPicPr>
              <p:nvPr/>
            </p:nvPicPr>
            <p:blipFill>
              <a:blip r:embed="rId7" cstate="print"/>
              <a:stretch>
                <a:fillRect/>
              </a:stretch>
            </p:blipFill>
            <p:spPr>
              <a:xfrm>
                <a:off x="4484671" y="2567185"/>
                <a:ext cx="1569180" cy="121959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 196">
                <a:extLst>
                  <a:ext uri="{FF2B5EF4-FFF2-40B4-BE49-F238E27FC236}">
                    <a16:creationId xmlns:a16="http://schemas.microsoft.com/office/drawing/2014/main" id="{35CB5CAC-7400-3241-9CEF-CD0476F1E2C7}"/>
                  </a:ext>
                </a:extLst>
              </p:cNvPr>
              <p:cNvPicPr>
                <a:picLocks/>
              </p:cNvPicPr>
              <p:nvPr/>
            </p:nvPicPr>
            <p:blipFill>
              <a:blip r:embed="rId8" cstate="print"/>
              <a:stretch>
                <a:fillRect/>
              </a:stretch>
            </p:blipFill>
            <p:spPr>
              <a:xfrm>
                <a:off x="543190" y="3966664"/>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 197">
                <a:extLst>
                  <a:ext uri="{FF2B5EF4-FFF2-40B4-BE49-F238E27FC236}">
                    <a16:creationId xmlns:a16="http://schemas.microsoft.com/office/drawing/2014/main" id="{A2932420-E933-00A3-AADE-9A484FE8F66B}"/>
                  </a:ext>
                </a:extLst>
              </p:cNvPr>
              <p:cNvPicPr>
                <a:picLocks/>
              </p:cNvPicPr>
              <p:nvPr/>
            </p:nvPicPr>
            <p:blipFill>
              <a:blip r:embed="rId9" cstate="print"/>
              <a:stretch>
                <a:fillRect/>
              </a:stretch>
            </p:blipFill>
            <p:spPr>
              <a:xfrm>
                <a:off x="2498202" y="3966664"/>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 198">
                <a:extLst>
                  <a:ext uri="{FF2B5EF4-FFF2-40B4-BE49-F238E27FC236}">
                    <a16:creationId xmlns:a16="http://schemas.microsoft.com/office/drawing/2014/main" id="{BC7B603A-0FA1-8A32-762C-4FF350498BD9}"/>
                  </a:ext>
                </a:extLst>
              </p:cNvPr>
              <p:cNvPicPr>
                <a:picLocks/>
              </p:cNvPicPr>
              <p:nvPr/>
            </p:nvPicPr>
            <p:blipFill>
              <a:blip r:embed="rId10" cstate="print"/>
              <a:stretch>
                <a:fillRect/>
              </a:stretch>
            </p:blipFill>
            <p:spPr>
              <a:xfrm>
                <a:off x="4484671" y="3972697"/>
                <a:ext cx="1526769" cy="118663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 199">
                <a:extLst>
                  <a:ext uri="{FF2B5EF4-FFF2-40B4-BE49-F238E27FC236}">
                    <a16:creationId xmlns:a16="http://schemas.microsoft.com/office/drawing/2014/main" id="{7C822E1F-3BD3-C3C4-4FA9-F0A7A62F4FDC}"/>
                  </a:ext>
                </a:extLst>
              </p:cNvPr>
              <p:cNvPicPr>
                <a:picLocks/>
              </p:cNvPicPr>
              <p:nvPr/>
            </p:nvPicPr>
            <p:blipFill>
              <a:blip r:embed="rId11" cstate="print"/>
              <a:stretch>
                <a:fillRect/>
              </a:stretch>
            </p:blipFill>
            <p:spPr>
              <a:xfrm>
                <a:off x="549315" y="5364678"/>
                <a:ext cx="1555043" cy="120861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 200">
                <a:extLst>
                  <a:ext uri="{FF2B5EF4-FFF2-40B4-BE49-F238E27FC236}">
                    <a16:creationId xmlns:a16="http://schemas.microsoft.com/office/drawing/2014/main" id="{D23B9289-924C-2038-5FB0-86A78D14B344}"/>
                  </a:ext>
                </a:extLst>
              </p:cNvPr>
              <p:cNvPicPr>
                <a:picLocks/>
              </p:cNvPicPr>
              <p:nvPr/>
            </p:nvPicPr>
            <p:blipFill>
              <a:blip r:embed="rId12" cstate="print"/>
              <a:stretch>
                <a:fillRect/>
              </a:stretch>
            </p:blipFill>
            <p:spPr>
              <a:xfrm>
                <a:off x="2498201" y="5355156"/>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201">
                <a:extLst>
                  <a:ext uri="{FF2B5EF4-FFF2-40B4-BE49-F238E27FC236}">
                    <a16:creationId xmlns:a16="http://schemas.microsoft.com/office/drawing/2014/main" id="{88A372C7-557C-5586-B287-7238FE59C9DA}"/>
                  </a:ext>
                </a:extLst>
              </p:cNvPr>
              <p:cNvPicPr>
                <a:picLocks/>
              </p:cNvPicPr>
              <p:nvPr/>
            </p:nvPicPr>
            <p:blipFill>
              <a:blip r:embed="rId13" cstate="print"/>
              <a:stretch>
                <a:fillRect/>
              </a:stretch>
            </p:blipFill>
            <p:spPr>
              <a:xfrm>
                <a:off x="4484671" y="5364678"/>
                <a:ext cx="1554101" cy="120861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3" name="Rectangle 2">
              <a:extLst>
                <a:ext uri="{FF2B5EF4-FFF2-40B4-BE49-F238E27FC236}">
                  <a16:creationId xmlns:a16="http://schemas.microsoft.com/office/drawing/2014/main" id="{1B23C568-352B-53E4-750D-D7C53EB07E8A}"/>
                </a:ext>
              </a:extLst>
            </p:cNvPr>
            <p:cNvSpPr/>
            <p:nvPr/>
          </p:nvSpPr>
          <p:spPr>
            <a:xfrm>
              <a:off x="6337300" y="3759070"/>
              <a:ext cx="304800" cy="381000"/>
            </a:xfrm>
            <a:prstGeom prst="rect">
              <a:avLst/>
            </a:prstGeom>
            <a:solidFill>
              <a:srgbClr val="8F1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7</a:t>
              </a:r>
            </a:p>
          </p:txBody>
        </p:sp>
        <p:sp>
          <p:nvSpPr>
            <p:cNvPr id="4" name="Rectangle 3">
              <a:extLst>
                <a:ext uri="{FF2B5EF4-FFF2-40B4-BE49-F238E27FC236}">
                  <a16:creationId xmlns:a16="http://schemas.microsoft.com/office/drawing/2014/main" id="{4E5D8F0F-D641-5A1E-7496-2AA6A8160A93}"/>
                </a:ext>
              </a:extLst>
            </p:cNvPr>
            <p:cNvSpPr/>
            <p:nvPr/>
          </p:nvSpPr>
          <p:spPr>
            <a:xfrm>
              <a:off x="8308187" y="3778120"/>
              <a:ext cx="304800" cy="381000"/>
            </a:xfrm>
            <a:prstGeom prst="rect">
              <a:avLst/>
            </a:prstGeom>
            <a:solidFill>
              <a:srgbClr val="F36D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8</a:t>
              </a:r>
            </a:p>
          </p:txBody>
        </p:sp>
        <p:sp>
          <p:nvSpPr>
            <p:cNvPr id="17" name="Rectangle 16">
              <a:extLst>
                <a:ext uri="{FF2B5EF4-FFF2-40B4-BE49-F238E27FC236}">
                  <a16:creationId xmlns:a16="http://schemas.microsoft.com/office/drawing/2014/main" id="{48BCDA80-085A-DDF3-3467-3F9F6EF6EFAB}"/>
                </a:ext>
              </a:extLst>
            </p:cNvPr>
            <p:cNvSpPr/>
            <p:nvPr/>
          </p:nvSpPr>
          <p:spPr>
            <a:xfrm>
              <a:off x="10273905" y="3778120"/>
              <a:ext cx="343714" cy="381000"/>
            </a:xfrm>
            <a:prstGeom prst="rect">
              <a:avLst/>
            </a:prstGeom>
            <a:solidFill>
              <a:srgbClr val="E019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9</a:t>
              </a:r>
            </a:p>
          </p:txBody>
        </p:sp>
        <p:sp>
          <p:nvSpPr>
            <p:cNvPr id="19" name="Rectangle 18">
              <a:extLst>
                <a:ext uri="{FF2B5EF4-FFF2-40B4-BE49-F238E27FC236}">
                  <a16:creationId xmlns:a16="http://schemas.microsoft.com/office/drawing/2014/main" id="{4AE940A6-727B-1D9E-29F6-CCC6809E18C7}"/>
                </a:ext>
              </a:extLst>
            </p:cNvPr>
            <p:cNvSpPr/>
            <p:nvPr/>
          </p:nvSpPr>
          <p:spPr>
            <a:xfrm>
              <a:off x="6337300" y="5165682"/>
              <a:ext cx="365125" cy="381000"/>
            </a:xfrm>
            <a:prstGeom prst="rect">
              <a:avLst/>
            </a:prstGeom>
            <a:solidFill>
              <a:srgbClr val="FA9D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latin typeface="Impact" panose="020B0806030902050204" pitchFamily="34" charset="0"/>
                </a:rPr>
                <a:t>10</a:t>
              </a:r>
            </a:p>
          </p:txBody>
        </p:sp>
        <p:sp>
          <p:nvSpPr>
            <p:cNvPr id="20" name="Rectangle 19">
              <a:extLst>
                <a:ext uri="{FF2B5EF4-FFF2-40B4-BE49-F238E27FC236}">
                  <a16:creationId xmlns:a16="http://schemas.microsoft.com/office/drawing/2014/main" id="{074B2AD8-0371-F4FF-EB00-F76E3C59DE64}"/>
                </a:ext>
              </a:extLst>
            </p:cNvPr>
            <p:cNvSpPr/>
            <p:nvPr/>
          </p:nvSpPr>
          <p:spPr>
            <a:xfrm>
              <a:off x="8267473" y="5165682"/>
              <a:ext cx="435202" cy="381000"/>
            </a:xfrm>
            <a:prstGeom prst="rect">
              <a:avLst/>
            </a:prstGeom>
            <a:solidFill>
              <a:srgbClr val="4C7B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Impact" panose="020B0806030902050204" pitchFamily="34" charset="0"/>
                </a:rPr>
                <a:t>11</a:t>
              </a:r>
            </a:p>
          </p:txBody>
        </p:sp>
        <p:sp>
          <p:nvSpPr>
            <p:cNvPr id="21" name="Rectangle 20">
              <a:extLst>
                <a:ext uri="{FF2B5EF4-FFF2-40B4-BE49-F238E27FC236}">
                  <a16:creationId xmlns:a16="http://schemas.microsoft.com/office/drawing/2014/main" id="{56A5222B-AD77-6534-7007-1B2884BD4219}"/>
                </a:ext>
              </a:extLst>
            </p:cNvPr>
            <p:cNvSpPr/>
            <p:nvPr/>
          </p:nvSpPr>
          <p:spPr>
            <a:xfrm>
              <a:off x="10272956" y="5187864"/>
              <a:ext cx="411955" cy="381000"/>
            </a:xfrm>
            <a:prstGeom prst="rect">
              <a:avLst/>
            </a:prstGeom>
            <a:solidFill>
              <a:srgbClr val="1E3B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smtClean="0">
                  <a:latin typeface="Impact" panose="020B0806030902050204" pitchFamily="34" charset="0"/>
                </a:rPr>
                <a:t>12</a:t>
              </a:r>
              <a:endParaRPr lang="en-IN" sz="1600" dirty="0">
                <a:latin typeface="Impact" panose="020B0806030902050204" pitchFamily="34" charset="0"/>
              </a:endParaRPr>
            </a:p>
          </p:txBody>
        </p:sp>
      </p:grpSp>
    </p:spTree>
    <p:extLst>
      <p:ext uri="{BB962C8B-B14F-4D97-AF65-F5344CB8AC3E}">
        <p14:creationId xmlns:p14="http://schemas.microsoft.com/office/powerpoint/2010/main" val="3276116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A893-CB63-97D8-07F6-7AC8ABFBD312}"/>
              </a:ext>
            </a:extLst>
          </p:cNvPr>
          <p:cNvSpPr>
            <a:spLocks noGrp="1"/>
          </p:cNvSpPr>
          <p:nvPr>
            <p:ph type="title"/>
          </p:nvPr>
        </p:nvSpPr>
        <p:spPr>
          <a:xfrm>
            <a:off x="2210467" y="468785"/>
            <a:ext cx="3673841" cy="1088921"/>
          </a:xfrm>
        </p:spPr>
        <p:txBody>
          <a:bodyPr>
            <a:normAutofit/>
          </a:bodyPr>
          <a:lstStyle/>
          <a:p>
            <a:r>
              <a:rPr lang="en-US" sz="4800" b="1" dirty="0">
                <a:solidFill>
                  <a:srgbClr val="0087CB"/>
                </a:solidFill>
                <a:latin typeface="Times New Roman" panose="02020603050405020304" pitchFamily="18" charset="0"/>
                <a:cs typeface="Times New Roman" panose="02020603050405020304" pitchFamily="18" charset="0"/>
              </a:rPr>
              <a:t>Contact Us</a:t>
            </a:r>
            <a:endParaRPr lang="en-IN" sz="4800" dirty="0">
              <a:solidFill>
                <a:srgbClr val="0087CB"/>
              </a:solidFill>
              <a:latin typeface="Times New Roman" panose="02020603050405020304" pitchFamily="18" charset="0"/>
              <a:cs typeface="Times New Roman" panose="02020603050405020304" pitchFamily="18" charset="0"/>
            </a:endParaRPr>
          </a:p>
        </p:txBody>
      </p:sp>
      <p:pic>
        <p:nvPicPr>
          <p:cNvPr id="5" name="Graphic 4" descr="Employee badge">
            <a:extLst>
              <a:ext uri="{FF2B5EF4-FFF2-40B4-BE49-F238E27FC236}">
                <a16:creationId xmlns:a16="http://schemas.microsoft.com/office/drawing/2014/main" id="{E09D2FAD-1D58-BAF1-BEE6-A2D3579CBB94}"/>
              </a:ext>
            </a:extLst>
          </p:cNvPr>
          <p:cNvPicPr>
            <a:picLocks noChangeAspect="1"/>
          </p:cNvPicPr>
          <p:nvPr/>
        </p:nvPicPr>
        <p:blipFill>
          <a:blip r:embed="rId2">
            <a:grayscl/>
            <a:extLst>
              <a:ext uri="{96DAC541-7B7A-43D3-8B79-37D633B846F1}">
                <asvg:svgBlip xmlns:asvg="http://schemas.microsoft.com/office/drawing/2016/SVG/main" xmlns="" r:embed="rId3"/>
              </a:ext>
            </a:extLst>
          </a:blip>
          <a:stretch>
            <a:fillRect/>
          </a:stretch>
        </p:blipFill>
        <p:spPr>
          <a:xfrm>
            <a:off x="1717053" y="511612"/>
            <a:ext cx="914400" cy="914400"/>
          </a:xfrm>
          <a:prstGeom prst="rect">
            <a:avLst/>
          </a:prstGeom>
        </p:spPr>
      </p:pic>
      <p:sp>
        <p:nvSpPr>
          <p:cNvPr id="7" name="TextBox 6">
            <a:extLst>
              <a:ext uri="{FF2B5EF4-FFF2-40B4-BE49-F238E27FC236}">
                <a16:creationId xmlns:a16="http://schemas.microsoft.com/office/drawing/2014/main" id="{6A90090F-1AA5-D23F-BAE9-F31ADC10DCF6}"/>
              </a:ext>
            </a:extLst>
          </p:cNvPr>
          <p:cNvSpPr txBox="1"/>
          <p:nvPr/>
        </p:nvSpPr>
        <p:spPr>
          <a:xfrm>
            <a:off x="1753267" y="2850672"/>
            <a:ext cx="9435684" cy="2877711"/>
          </a:xfrm>
          <a:prstGeom prst="rect">
            <a:avLst/>
          </a:prstGeom>
          <a:noFill/>
        </p:spPr>
        <p:txBody>
          <a:bodyPr wrap="square">
            <a:spAutoFit/>
          </a:bodyPr>
          <a:lstStyle/>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Krishna </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Nagar Municipality, District: Kapilvastu,</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Province: Lumbini, Nepal</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Telephone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+977-76-520102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WhatsApp</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 +977-947040404 </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Email</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info@hro.org.np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URL</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 http://www.hro.org,np/</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Together, let's make a difference in the lives of those who need it most!</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6A90090F-1AA5-D23F-BAE9-F31ADC10DCF6}"/>
              </a:ext>
            </a:extLst>
          </p:cNvPr>
          <p:cNvSpPr txBox="1"/>
          <p:nvPr/>
        </p:nvSpPr>
        <p:spPr>
          <a:xfrm>
            <a:off x="1990140" y="1530875"/>
            <a:ext cx="9435684" cy="1205458"/>
          </a:xfrm>
          <a:prstGeom prst="rect">
            <a:avLst/>
          </a:prstGeom>
          <a:noFill/>
        </p:spPr>
        <p:txBody>
          <a:bodyPr wrap="square">
            <a:spAutoFit/>
          </a:bodyPr>
          <a:lstStyle/>
          <a:p>
            <a:pPr>
              <a:lnSpc>
                <a:spcPct val="115000"/>
              </a:lnSpc>
              <a:spcAft>
                <a:spcPts val="40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To learn more about our organization, programs, and how you can get involved, please contact us </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at:</a:t>
            </a:r>
            <a:endParaRPr lang="en-IN" sz="2000" kern="100" dirty="0"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400"/>
              </a:spcAft>
              <a:buNone/>
            </a:pPr>
            <a:r>
              <a:rPr lang="en-US" sz="2000" b="1" kern="100" dirty="0" smtClean="0">
                <a:latin typeface="Times New Roman" panose="02020603050405020304" pitchFamily="18" charset="0"/>
                <a:ea typeface="Calibri" panose="020F0502020204030204" pitchFamily="34" charset="0"/>
                <a:cs typeface="Times New Roman" panose="02020603050405020304" pitchFamily="18" charset="0"/>
              </a:rPr>
              <a:t>Human </a:t>
            </a:r>
            <a:r>
              <a:rPr lang="en-US" sz="2000" b="1" kern="100" dirty="0">
                <a:latin typeface="Times New Roman" panose="02020603050405020304" pitchFamily="18" charset="0"/>
                <a:ea typeface="Calibri" panose="020F0502020204030204" pitchFamily="34" charset="0"/>
                <a:cs typeface="Times New Roman" panose="02020603050405020304" pitchFamily="18" charset="0"/>
              </a:rPr>
              <a:t>Relief Organization Nepal</a:t>
            </a:r>
            <a:endParaRPr lang="en-IN" sz="2000" b="1" kern="100" dirty="0">
              <a:latin typeface="Times New Roman" panose="02020603050405020304" pitchFamily="18" charset="0"/>
              <a:ea typeface="Calibri" panose="020F0502020204030204" pitchFamily="34" charset="0"/>
              <a:cs typeface="Times New Roman" panose="02020603050405020304" pitchFamily="18" charset="0"/>
            </a:endParaRPr>
          </a:p>
        </p:txBody>
      </p:sp>
      <p:grpSp>
        <p:nvGrpSpPr>
          <p:cNvPr id="4" name="Group 3"/>
          <p:cNvGrpSpPr/>
          <p:nvPr/>
        </p:nvGrpSpPr>
        <p:grpSpPr>
          <a:xfrm>
            <a:off x="1628179" y="2944003"/>
            <a:ext cx="422249" cy="2373850"/>
            <a:chOff x="876742" y="2916843"/>
            <a:chExt cx="422249" cy="2373850"/>
          </a:xfrm>
        </p:grpSpPr>
        <p:pic>
          <p:nvPicPr>
            <p:cNvPr id="10" name="Graphic 9" descr="Receiver">
              <a:extLst>
                <a:ext uri="{FF2B5EF4-FFF2-40B4-BE49-F238E27FC236}">
                  <a16:creationId xmlns:a16="http://schemas.microsoft.com/office/drawing/2014/main" id="{89327847-185E-2D4C-B24A-376F81E034C9}"/>
                </a:ext>
              </a:extLst>
            </p:cNvPr>
            <p:cNvPicPr>
              <a:picLocks noChangeAspect="1"/>
            </p:cNvPicPr>
            <p:nvPr/>
          </p:nvPicPr>
          <p:blipFill>
            <a:blip r:embed="rId4">
              <a:duotone>
                <a:prstClr val="black"/>
                <a:srgbClr val="0070C0">
                  <a:tint val="45000"/>
                  <a:satMod val="400000"/>
                </a:srgbClr>
              </a:duotone>
              <a:extLst>
                <a:ext uri="{96DAC541-7B7A-43D3-8B79-37D633B846F1}">
                  <asvg:svgBlip xmlns:asvg="http://schemas.microsoft.com/office/drawing/2016/SVG/main" xmlns="" r:embed="rId5"/>
                </a:ext>
              </a:extLst>
            </a:blip>
            <a:stretch>
              <a:fillRect/>
            </a:stretch>
          </p:blipFill>
          <p:spPr>
            <a:xfrm>
              <a:off x="905328" y="3678915"/>
              <a:ext cx="333375" cy="333375"/>
            </a:xfrm>
            <a:prstGeom prst="rect">
              <a:avLst/>
            </a:prstGeom>
          </p:spPr>
        </p:pic>
        <p:pic>
          <p:nvPicPr>
            <p:cNvPr id="12" name="Graphic 11" descr="Chat">
              <a:extLst>
                <a:ext uri="{FF2B5EF4-FFF2-40B4-BE49-F238E27FC236}">
                  <a16:creationId xmlns:a16="http://schemas.microsoft.com/office/drawing/2014/main" id="{895AA64C-786F-D847-38A4-BF936885BD44}"/>
                </a:ext>
              </a:extLst>
            </p:cNvPr>
            <p:cNvPicPr>
              <a:picLocks noChangeAspect="1"/>
            </p:cNvPicPr>
            <p:nvPr/>
          </p:nvPicPr>
          <p:blipFill>
            <a:blip r:embed="rId6">
              <a:duotone>
                <a:prstClr val="black"/>
                <a:srgbClr val="0070C0">
                  <a:tint val="45000"/>
                  <a:satMod val="400000"/>
                </a:srgbClr>
              </a:duotone>
              <a:extLst>
                <a:ext uri="{96DAC541-7B7A-43D3-8B79-37D633B846F1}">
                  <asvg:svgBlip xmlns:asvg="http://schemas.microsoft.com/office/drawing/2016/SVG/main" xmlns="" r:embed="rId7"/>
                </a:ext>
              </a:extLst>
            </a:blip>
            <a:stretch>
              <a:fillRect/>
            </a:stretch>
          </p:blipFill>
          <p:spPr>
            <a:xfrm>
              <a:off x="894668" y="4094254"/>
              <a:ext cx="390549" cy="390549"/>
            </a:xfrm>
            <a:prstGeom prst="rect">
              <a:avLst/>
            </a:prstGeom>
          </p:spPr>
        </p:pic>
        <p:pic>
          <p:nvPicPr>
            <p:cNvPr id="14" name="Graphic 13" descr="Email">
              <a:extLst>
                <a:ext uri="{FF2B5EF4-FFF2-40B4-BE49-F238E27FC236}">
                  <a16:creationId xmlns:a16="http://schemas.microsoft.com/office/drawing/2014/main" id="{B7D0C8F2-3549-43F3-DEEC-ADAC4077ED03}"/>
                </a:ext>
              </a:extLst>
            </p:cNvPr>
            <p:cNvPicPr>
              <a:picLocks noChangeAspect="1"/>
            </p:cNvPicPr>
            <p:nvPr/>
          </p:nvPicPr>
          <p:blipFill>
            <a:blip r:embed="rId8">
              <a:duotone>
                <a:prstClr val="black"/>
                <a:schemeClr val="accent2">
                  <a:tint val="45000"/>
                  <a:satMod val="400000"/>
                </a:schemeClr>
              </a:duotone>
              <a:extLst>
                <a:ext uri="{96DAC541-7B7A-43D3-8B79-37D633B846F1}">
                  <asvg:svgBlip xmlns:asvg="http://schemas.microsoft.com/office/drawing/2016/SVG/main" xmlns="" r:embed="rId9"/>
                </a:ext>
              </a:extLst>
            </a:blip>
            <a:stretch>
              <a:fillRect/>
            </a:stretch>
          </p:blipFill>
          <p:spPr>
            <a:xfrm>
              <a:off x="933916" y="4460750"/>
              <a:ext cx="333375" cy="333375"/>
            </a:xfrm>
            <a:prstGeom prst="rect">
              <a:avLst/>
            </a:prstGeom>
          </p:spPr>
        </p:pic>
        <p:pic>
          <p:nvPicPr>
            <p:cNvPr id="16" name="Graphic 15" descr="Internet">
              <a:extLst>
                <a:ext uri="{FF2B5EF4-FFF2-40B4-BE49-F238E27FC236}">
                  <a16:creationId xmlns:a16="http://schemas.microsoft.com/office/drawing/2014/main" id="{ED1AC6B3-EB4C-9ED6-8B49-1E6DA0EC105D}"/>
                </a:ext>
              </a:extLst>
            </p:cNvPr>
            <p:cNvPicPr>
              <a:picLocks noChangeAspect="1"/>
            </p:cNvPicPr>
            <p:nvPr/>
          </p:nvPicPr>
          <p:blipFill>
            <a:blip r:embed="rId10">
              <a:duotone>
                <a:prstClr val="black"/>
                <a:schemeClr val="accent2">
                  <a:tint val="45000"/>
                  <a:satMod val="400000"/>
                </a:schemeClr>
              </a:duotone>
              <a:extLst>
                <a:ext uri="{96DAC541-7B7A-43D3-8B79-37D633B846F1}">
                  <asvg:svgBlip xmlns:asvg="http://schemas.microsoft.com/office/drawing/2016/SVG/main" xmlns="" r:embed="rId11"/>
                </a:ext>
              </a:extLst>
            </a:blip>
            <a:stretch>
              <a:fillRect/>
            </a:stretch>
          </p:blipFill>
          <p:spPr>
            <a:xfrm>
              <a:off x="876742" y="4900144"/>
              <a:ext cx="390549" cy="390549"/>
            </a:xfrm>
            <a:prstGeom prst="rect">
              <a:avLst/>
            </a:prstGeom>
          </p:spPr>
        </p:pic>
        <p:pic>
          <p:nvPicPr>
            <p:cNvPr id="3" name="Picture 2"/>
            <p:cNvPicPr>
              <a:picLocks noChangeAspect="1"/>
            </p:cNvPicPr>
            <p:nvPr/>
          </p:nvPicPr>
          <p:blipFill>
            <a:blip r:embed="rId12" cstate="hqprint">
              <a:biLevel thresh="50000"/>
              <a:extLst>
                <a:ext uri="{28A0092B-C50C-407E-A947-70E740481C1C}">
                  <a14:useLocalDpi xmlns:a14="http://schemas.microsoft.com/office/drawing/2010/main" val="0"/>
                </a:ext>
              </a:extLst>
            </a:blip>
            <a:stretch>
              <a:fillRect/>
            </a:stretch>
          </p:blipFill>
          <p:spPr>
            <a:xfrm>
              <a:off x="965616" y="2916843"/>
              <a:ext cx="333375" cy="333375"/>
            </a:xfrm>
            <a:prstGeom prst="rect">
              <a:avLst/>
            </a:prstGeom>
          </p:spPr>
        </p:pic>
      </p:grpSp>
    </p:spTree>
    <p:extLst>
      <p:ext uri="{BB962C8B-B14F-4D97-AF65-F5344CB8AC3E}">
        <p14:creationId xmlns:p14="http://schemas.microsoft.com/office/powerpoint/2010/main" val="3055683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16B7C9-122B-87B7-05C1-3F1315E7F3B1}"/>
              </a:ext>
            </a:extLst>
          </p:cNvPr>
          <p:cNvSpPr txBox="1"/>
          <p:nvPr/>
        </p:nvSpPr>
        <p:spPr>
          <a:xfrm>
            <a:off x="1460167" y="1102962"/>
            <a:ext cx="6836228" cy="483017"/>
          </a:xfrm>
          <a:prstGeom prst="rect">
            <a:avLst/>
          </a:prstGeom>
          <a:noFill/>
        </p:spPr>
        <p:txBody>
          <a:bodyPr wrap="square">
            <a:spAutoFit/>
          </a:bodyPr>
          <a:lstStyle/>
          <a:p>
            <a:pPr marL="457200">
              <a:lnSpc>
                <a:spcPct val="115000"/>
              </a:lnSpc>
              <a:spcBef>
                <a:spcPts val="800"/>
              </a:spcBef>
              <a:spcAft>
                <a:spcPts val="400"/>
              </a:spcAft>
            </a:pPr>
            <a:r>
              <a:rPr lang="en-US" sz="2400" b="1" kern="1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Message </a:t>
            </a:r>
            <a:r>
              <a:rPr lang="en-US" sz="2400" b="1" kern="100" dirty="0" smtClean="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from </a:t>
            </a:r>
            <a:r>
              <a:rPr lang="en-US" sz="2400" b="1" kern="1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2400" b="1" kern="100" dirty="0">
                <a:effectLst/>
                <a:latin typeface="Times New Roman" panose="02020603050405020304" pitchFamily="18" charset="0"/>
                <a:ea typeface="Times New Roman" panose="02020603050405020304" pitchFamily="18" charset="0"/>
                <a:cs typeface="Times New Roman" panose="02020603050405020304" pitchFamily="18" charset="0"/>
              </a:rPr>
              <a:t>Secretary General</a:t>
            </a:r>
            <a:endParaRPr lang="en-IN" sz="24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13062CE-22D9-4835-528B-19F2A3CE4F14}"/>
              </a:ext>
            </a:extLst>
          </p:cNvPr>
          <p:cNvSpPr txBox="1"/>
          <p:nvPr/>
        </p:nvSpPr>
        <p:spPr>
          <a:xfrm>
            <a:off x="1935715" y="2527598"/>
            <a:ext cx="8505983" cy="13234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It is with immense gratitude and deep humility that I extend my heartfelt appreciation to all who have supported Human Relief Organization Nepal (HRO Nepal) on our journey to serve humanity. Since our inception, our unwavering commitment has been to uplift the most vulnerable members of society and respond to human suffering with compassion, dignity, and purpose.</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91C5991-B416-8D26-FD69-F50571887DC1}"/>
              </a:ext>
            </a:extLst>
          </p:cNvPr>
          <p:cNvSpPr txBox="1"/>
          <p:nvPr/>
        </p:nvSpPr>
        <p:spPr>
          <a:xfrm>
            <a:off x="1935715" y="1692576"/>
            <a:ext cx="5052894"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Ghufran </a:t>
            </a:r>
            <a:r>
              <a:rPr lang="en-US" sz="3600" b="1" dirty="0">
                <a:solidFill>
                  <a:srgbClr val="0070C0"/>
                </a:solidFill>
                <a:latin typeface="Times New Roman" panose="02020603050405020304" pitchFamily="18" charset="0"/>
                <a:cs typeface="Times New Roman" panose="02020603050405020304" pitchFamily="18" charset="0"/>
              </a:rPr>
              <a:t>Ahmad </a:t>
            </a:r>
            <a:r>
              <a:rPr lang="en-US" sz="3600" b="1" dirty="0" err="1" smtClean="0">
                <a:solidFill>
                  <a:srgbClr val="0070C0"/>
                </a:solidFill>
                <a:latin typeface="Times New Roman" panose="02020603050405020304" pitchFamily="18" charset="0"/>
                <a:cs typeface="Times New Roman" panose="02020603050405020304" pitchFamily="18" charset="0"/>
              </a:rPr>
              <a:t>Shakir</a:t>
            </a:r>
            <a:endParaRPr lang="en-IN" sz="3600" dirty="0">
              <a:solidFill>
                <a:srgbClr val="0070C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6C17D93-9898-1B5F-C52C-CA36453AAE3E}"/>
              </a:ext>
            </a:extLst>
          </p:cNvPr>
          <p:cNvSpPr txBox="1"/>
          <p:nvPr/>
        </p:nvSpPr>
        <p:spPr>
          <a:xfrm>
            <a:off x="1935716" y="3018906"/>
            <a:ext cx="8671151" cy="3585597"/>
          </a:xfrm>
          <a:prstGeom prst="rect">
            <a:avLst/>
          </a:prstGeom>
          <a:noFill/>
        </p:spPr>
        <p:txBody>
          <a:bodyPr wrap="square" rtlCol="0">
            <a:spAutoFit/>
          </a:bodyPr>
          <a:lstStyle/>
          <a:p>
            <a:pPr algn="just"/>
            <a:r>
              <a:rPr lang="en-US" sz="1450" dirty="0">
                <a:solidFill>
                  <a:srgbClr val="0070C0"/>
                </a:solidFill>
                <a:latin typeface="Times New Roman" panose="02020603050405020304" pitchFamily="18" charset="0"/>
                <a:cs typeface="Times New Roman" panose="02020603050405020304" pitchFamily="18" charset="0"/>
              </a:rPr>
              <a:t>	 </a:t>
            </a:r>
          </a:p>
          <a:p>
            <a:pPr algn="just"/>
            <a:endParaRPr lang="en-US" dirty="0">
              <a:solidFill>
                <a:srgbClr val="0070C0"/>
              </a:solidFill>
              <a:latin typeface="Times New Roman" panose="02020603050405020304" pitchFamily="18" charset="0"/>
              <a:cs typeface="Times New Roman" panose="02020603050405020304" pitchFamily="18" charset="0"/>
            </a:endParaRPr>
          </a:p>
          <a:p>
            <a:pPr algn="just"/>
            <a:endParaRPr lang="en-US" dirty="0">
              <a:solidFill>
                <a:srgbClr val="0070C0"/>
              </a:solidFill>
              <a:latin typeface="Times New Roman" panose="02020603050405020304" pitchFamily="18" charset="0"/>
              <a:cs typeface="Times New Roman" panose="02020603050405020304" pitchFamily="18" charset="0"/>
            </a:endParaRPr>
          </a:p>
          <a:p>
            <a:pPr algn="just"/>
            <a:r>
              <a:rPr lang="en-US" dirty="0">
                <a:solidFill>
                  <a:srgbClr val="0070C0"/>
                </a:solidFill>
                <a:latin typeface="Times New Roman" panose="02020603050405020304" pitchFamily="18" charset="0"/>
                <a:cs typeface="Times New Roman" panose="02020603050405020304" pitchFamily="18" charset="0"/>
              </a:rPr>
              <a:t>I am proud of our dedicated team, volunteers, and community leaders whose selfless efforts drive our success. We are equally grateful to our partners and donors worldwide for their trust and support, which enable us to expand our reach and impact.</a:t>
            </a:r>
          </a:p>
          <a:p>
            <a:pPr algn="just"/>
            <a:r>
              <a:rPr lang="en-US" dirty="0">
                <a:solidFill>
                  <a:srgbClr val="0070C0"/>
                </a:solidFill>
                <a:latin typeface="Times New Roman" panose="02020603050405020304" pitchFamily="18" charset="0"/>
                <a:cs typeface="Times New Roman" panose="02020603050405020304" pitchFamily="18" charset="0"/>
              </a:rPr>
              <a:t>Together, we have turned compassion into action and will continue working for a better, more inclusive, and resilient Nepal. Let us reaffirm our commitment to serve humanity with sincerity, transparency, and love, and invite all to join hands with HRO Nepal in building a future where every life is valued.</a:t>
            </a:r>
          </a:p>
          <a:p>
            <a:pPr algn="just"/>
            <a:r>
              <a:rPr lang="en-US" dirty="0">
                <a:solidFill>
                  <a:srgbClr val="0070C0"/>
                </a:solidFill>
                <a:latin typeface="Times New Roman" panose="02020603050405020304" pitchFamily="18" charset="0"/>
                <a:cs typeface="Times New Roman" panose="02020603050405020304" pitchFamily="18" charset="0"/>
              </a:rPr>
              <a:t>May God (SWT) guide and bless our efforts.</a:t>
            </a:r>
          </a:p>
          <a:p>
            <a:pPr algn="just"/>
            <a:r>
              <a:rPr lang="en-US" dirty="0">
                <a:solidFill>
                  <a:srgbClr val="0070C0"/>
                </a:solidFill>
                <a:latin typeface="Times New Roman" panose="02020603050405020304" pitchFamily="18" charset="0"/>
                <a:cs typeface="Times New Roman" panose="02020603050405020304" pitchFamily="18" charset="0"/>
              </a:rPr>
              <a:t>Warm regards,</a:t>
            </a:r>
          </a:p>
          <a:p>
            <a:pPr algn="just"/>
            <a:endParaRPr lang="en-IN" sz="1450" dirty="0">
              <a:solidFill>
                <a:srgbClr val="0070C0"/>
              </a:solidFill>
              <a:latin typeface="Times New Roman" panose="02020603050405020304" pitchFamily="18" charset="0"/>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85D3D743-E1B3-0660-39EA-5C5B5FFD72B8}"/>
              </a:ext>
            </a:extLst>
          </p:cNvPr>
          <p:cNvCxnSpPr/>
          <p:nvPr/>
        </p:nvCxnSpPr>
        <p:spPr>
          <a:xfrm>
            <a:off x="1781809" y="3732574"/>
            <a:ext cx="88138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411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669F2-C0AC-9F39-2C84-2771013601C2}"/>
              </a:ext>
            </a:extLst>
          </p:cNvPr>
          <p:cNvSpPr txBox="1"/>
          <p:nvPr/>
        </p:nvSpPr>
        <p:spPr>
          <a:xfrm>
            <a:off x="2814638" y="1743075"/>
            <a:ext cx="184731" cy="369332"/>
          </a:xfrm>
          <a:prstGeom prst="rect">
            <a:avLst/>
          </a:prstGeom>
          <a:noFill/>
        </p:spPr>
        <p:txBody>
          <a:bodyPr wrap="none" rtlCol="0">
            <a:spAutoFit/>
          </a:bodyPr>
          <a:lstStyle/>
          <a:p>
            <a:endParaRPr lang="en-IN" dirty="0"/>
          </a:p>
        </p:txBody>
      </p:sp>
      <p:sp>
        <p:nvSpPr>
          <p:cNvPr id="11" name="TextBox 10">
            <a:extLst>
              <a:ext uri="{FF2B5EF4-FFF2-40B4-BE49-F238E27FC236}">
                <a16:creationId xmlns:a16="http://schemas.microsoft.com/office/drawing/2014/main" id="{301D5FCA-3930-9869-DCBA-E19748E7299E}"/>
              </a:ext>
            </a:extLst>
          </p:cNvPr>
          <p:cNvSpPr txBox="1"/>
          <p:nvPr/>
        </p:nvSpPr>
        <p:spPr>
          <a:xfrm>
            <a:off x="1792220" y="371740"/>
            <a:ext cx="3725585" cy="584775"/>
          </a:xfrm>
          <a:prstGeom prst="rect">
            <a:avLst/>
          </a:prstGeom>
          <a:noFill/>
        </p:spPr>
        <p:txBody>
          <a:bodyPr wrap="square">
            <a:spAutoFit/>
          </a:bodyPr>
          <a:lstStyle/>
          <a:p>
            <a:pPr algn="ctr"/>
            <a:r>
              <a:rPr lang="en-US" sz="3200" b="1" u="sng" dirty="0">
                <a:solidFill>
                  <a:srgbClr val="0070C0"/>
                </a:solidFill>
                <a:latin typeface="Times New Roman" panose="02020603050405020304" pitchFamily="18" charset="0"/>
                <a:cs typeface="Times New Roman" panose="02020603050405020304" pitchFamily="18" charset="0"/>
              </a:rPr>
              <a:t>Country </a:t>
            </a:r>
            <a:r>
              <a:rPr lang="en-US" sz="3200" b="1" u="sng" dirty="0">
                <a:latin typeface="Times New Roman" panose="02020603050405020304" pitchFamily="18" charset="0"/>
                <a:cs typeface="Times New Roman" panose="02020603050405020304" pitchFamily="18" charset="0"/>
              </a:rPr>
              <a:t>Context </a:t>
            </a:r>
            <a:endParaRPr lang="en-IN" sz="3200" u="sng"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295F319-25AD-ADE8-1BBA-388FEA6504C7}"/>
              </a:ext>
            </a:extLst>
          </p:cNvPr>
          <p:cNvSpPr txBox="1"/>
          <p:nvPr/>
        </p:nvSpPr>
        <p:spPr>
          <a:xfrm>
            <a:off x="2094634" y="1065154"/>
            <a:ext cx="7207363" cy="2139047"/>
          </a:xfrm>
          <a:prstGeom prst="rect">
            <a:avLst/>
          </a:prstGeom>
          <a:noFill/>
        </p:spPr>
        <p:txBody>
          <a:bodyPr wrap="square" rtlCol="0">
            <a:spAutoFit/>
          </a:bodyPr>
          <a:lstStyle/>
          <a:p>
            <a:pPr algn="just"/>
            <a:r>
              <a:rPr lang="en-US" sz="1900" b="1" dirty="0">
                <a:solidFill>
                  <a:srgbClr val="0070C0"/>
                </a:solidFill>
                <a:latin typeface="Times New Roman" panose="02020603050405020304" pitchFamily="18" charset="0"/>
                <a:cs typeface="Times New Roman" panose="02020603050405020304" pitchFamily="18" charset="0"/>
              </a:rPr>
              <a:t>Nepal</a:t>
            </a:r>
            <a:r>
              <a:rPr lang="en-US" sz="1900" dirty="0">
                <a:solidFill>
                  <a:srgbClr val="0070C0"/>
                </a:solidFill>
                <a:latin typeface="Times New Roman" panose="02020603050405020304" pitchFamily="18" charset="0"/>
                <a:cs typeface="Times New Roman" panose="02020603050405020304" pitchFamily="18" charset="0"/>
              </a:rPr>
              <a:t>, a culturally rich, multi-ethnic, and multi-religious nation in South Asia, became a Federal Democratic Republic in 2015 under its new Constitution, which established seven provinces, 77 districts, and 753 local governments with significant autonomy in planning, resources, and decision-making. The Constitution promotes Gender Equality and Social Inclusion (GESI), ensuring greater representation for women, youth, and marginalized communities.</a:t>
            </a:r>
          </a:p>
        </p:txBody>
      </p:sp>
      <p:pic>
        <p:nvPicPr>
          <p:cNvPr id="18" name="Picture 17">
            <a:extLst>
              <a:ext uri="{FF2B5EF4-FFF2-40B4-BE49-F238E27FC236}">
                <a16:creationId xmlns:a16="http://schemas.microsoft.com/office/drawing/2014/main" id="{D92D44E7-84A0-CA28-CEF2-4D2372BD24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99558" y="79525"/>
            <a:ext cx="3502854" cy="1753980"/>
          </a:xfrm>
          <a:prstGeom prst="rect">
            <a:avLst/>
          </a:prstGeom>
          <a:noFill/>
          <a:ln>
            <a:noFill/>
          </a:ln>
          <a:effectLst>
            <a:glow rad="139700">
              <a:schemeClr val="bg1">
                <a:alpha val="40000"/>
              </a:schemeClr>
            </a:glow>
          </a:effectLst>
        </p:spPr>
      </p:pic>
      <p:sp>
        <p:nvSpPr>
          <p:cNvPr id="20" name="TextBox 19">
            <a:extLst>
              <a:ext uri="{FF2B5EF4-FFF2-40B4-BE49-F238E27FC236}">
                <a16:creationId xmlns:a16="http://schemas.microsoft.com/office/drawing/2014/main" id="{E5A0A44F-4D10-5D02-245C-C8A3BBC14456}"/>
              </a:ext>
            </a:extLst>
          </p:cNvPr>
          <p:cNvSpPr txBox="1"/>
          <p:nvPr/>
        </p:nvSpPr>
        <p:spPr>
          <a:xfrm>
            <a:off x="2094634" y="3181930"/>
            <a:ext cx="9590285" cy="347787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Despite these progressive provisions, Nepal faces persistent development challenges. Policy gaps, weak implementation, and poor intergovernmental coordination limit progress. While infrastructure has advanced, social development in health, education, and child protection lags behind. Community schools often lack child-friendly environments, contributing to high dropout rates, especially in higher grades. Youth unemployment drives significant labor migration, and marginalized rural areas continue to face inadequate healthcare, water, and sanitation, resulting in high maternal and child mortality and malnutrition.</a:t>
            </a:r>
          </a:p>
          <a:p>
            <a:pPr algn="just"/>
            <a:r>
              <a:rPr lang="en-US" sz="2000" dirty="0">
                <a:latin typeface="Times New Roman" panose="02020603050405020304" pitchFamily="18" charset="0"/>
                <a:cs typeface="Times New Roman" panose="02020603050405020304" pitchFamily="18" charset="0"/>
              </a:rPr>
              <a:t>Agricultural productivity remains low due to limited modernization, while frequent natural disasters—floods, landslides, fires, and epidemics—threaten lives and livelihoods. Harnessing Nepal’s diversity for inclusive, sustainable, and resilient development requires coordinated efforts from government, civil society, and development partners.</a:t>
            </a:r>
          </a:p>
        </p:txBody>
      </p:sp>
    </p:spTree>
    <p:extLst>
      <p:ext uri="{BB962C8B-B14F-4D97-AF65-F5344CB8AC3E}">
        <p14:creationId xmlns:p14="http://schemas.microsoft.com/office/powerpoint/2010/main" val="21186364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Social network">
            <a:extLst>
              <a:ext uri="{FF2B5EF4-FFF2-40B4-BE49-F238E27FC236}">
                <a16:creationId xmlns:a16="http://schemas.microsoft.com/office/drawing/2014/main" id="{1D844037-9288-BBAA-33E2-7D5D213D617A}"/>
              </a:ext>
            </a:extLst>
          </p:cNvPr>
          <p:cNvPicPr>
            <a:picLocks noChangeAspect="1"/>
          </p:cNvPicPr>
          <p:nvPr/>
        </p:nvPicPr>
        <p:blipFill>
          <a:blip r:embed="rId2">
            <a:duotone>
              <a:schemeClr val="accent2">
                <a:shade val="45000"/>
                <a:satMod val="135000"/>
              </a:schemeClr>
              <a:prstClr val="white"/>
            </a:duotone>
            <a:lum bright="6000"/>
            <a:extLst>
              <a:ext uri="{96DAC541-7B7A-43D3-8B79-37D633B846F1}">
                <asvg:svgBlip xmlns:asvg="http://schemas.microsoft.com/office/drawing/2016/SVG/main" xmlns="" r:embed="rId3"/>
              </a:ext>
            </a:extLst>
          </a:blip>
          <a:stretch>
            <a:fillRect/>
          </a:stretch>
        </p:blipFill>
        <p:spPr>
          <a:xfrm>
            <a:off x="4310323" y="1619460"/>
            <a:ext cx="3444909" cy="3444909"/>
          </a:xfrm>
          <a:prstGeom prst="rect">
            <a:avLst/>
          </a:prstGeom>
        </p:spPr>
      </p:pic>
      <p:pic>
        <p:nvPicPr>
          <p:cNvPr id="5" name="Graphic 4" descr="Users">
            <a:extLst>
              <a:ext uri="{FF2B5EF4-FFF2-40B4-BE49-F238E27FC236}">
                <a16:creationId xmlns:a16="http://schemas.microsoft.com/office/drawing/2014/main" id="{4FA36C74-7C14-6AF6-223A-08F53E3C8877}"/>
              </a:ext>
            </a:extLst>
          </p:cNvPr>
          <p:cNvPicPr>
            <a:picLocks noChangeAspect="1"/>
          </p:cNvPicPr>
          <p:nvPr/>
        </p:nvPicPr>
        <p:blipFill>
          <a:blip r:embed="rId4">
            <a:duotone>
              <a:schemeClr val="accent1">
                <a:shade val="45000"/>
                <a:satMod val="135000"/>
              </a:schemeClr>
              <a:prstClr val="white"/>
            </a:duotone>
            <a:extLst>
              <a:ext uri="{96DAC541-7B7A-43D3-8B79-37D633B846F1}">
                <asvg:svgBlip xmlns:asvg="http://schemas.microsoft.com/office/drawing/2016/SVG/main" xmlns="" r:embed="rId5"/>
              </a:ext>
            </a:extLst>
          </a:blip>
          <a:stretch>
            <a:fillRect/>
          </a:stretch>
        </p:blipFill>
        <p:spPr>
          <a:xfrm>
            <a:off x="1680880" y="-28320"/>
            <a:ext cx="928690" cy="928690"/>
          </a:xfrm>
          <a:prstGeom prst="rect">
            <a:avLst/>
          </a:prstGeom>
        </p:spPr>
      </p:pic>
      <p:sp>
        <p:nvSpPr>
          <p:cNvPr id="7" name="TextBox 6">
            <a:extLst>
              <a:ext uri="{FF2B5EF4-FFF2-40B4-BE49-F238E27FC236}">
                <a16:creationId xmlns:a16="http://schemas.microsoft.com/office/drawing/2014/main" id="{EDCCBF93-BAF0-F585-658C-767FE9333EF2}"/>
              </a:ext>
            </a:extLst>
          </p:cNvPr>
          <p:cNvSpPr txBox="1"/>
          <p:nvPr/>
        </p:nvSpPr>
        <p:spPr>
          <a:xfrm>
            <a:off x="2543027" y="96861"/>
            <a:ext cx="2957514" cy="729430"/>
          </a:xfrm>
          <a:prstGeom prst="rect">
            <a:avLst/>
          </a:prstGeom>
          <a:noFill/>
        </p:spPr>
        <p:txBody>
          <a:bodyPr wrap="square">
            <a:spAutoFit/>
          </a:bodyPr>
          <a:lstStyle/>
          <a:p>
            <a:pPr>
              <a:lnSpc>
                <a:spcPct val="115000"/>
              </a:lnSpc>
              <a:spcAft>
                <a:spcPts val="800"/>
              </a:spcAft>
            </a:pPr>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Who we </a:t>
            </a:r>
            <a:r>
              <a:rPr lang="en-US" sz="3600" b="1" kern="100" dirty="0" smtClean="0">
                <a:effectLst/>
                <a:latin typeface="Times New Roman" panose="02020603050405020304" pitchFamily="18" charset="0"/>
                <a:ea typeface="Calibri" panose="020F0502020204030204" pitchFamily="34" charset="0"/>
                <a:cs typeface="Times New Roman" panose="02020603050405020304" pitchFamily="18" charset="0"/>
              </a:rPr>
              <a:t>are ? </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9D5632B-8110-6C10-44A1-CE904F293536}"/>
              </a:ext>
            </a:extLst>
          </p:cNvPr>
          <p:cNvSpPr txBox="1"/>
          <p:nvPr/>
        </p:nvSpPr>
        <p:spPr>
          <a:xfrm>
            <a:off x="1140736" y="900370"/>
            <a:ext cx="11051263" cy="5864426"/>
          </a:xfrm>
          <a:prstGeom prst="rect">
            <a:avLst/>
          </a:prstGeom>
          <a:noFill/>
        </p:spPr>
        <p:txBody>
          <a:bodyPr wrap="square">
            <a:spAutoFit/>
          </a:bodyPr>
          <a:lstStyle/>
          <a:p>
            <a:pPr marL="285750" algn="just">
              <a:lnSpc>
                <a:spcPct val="115000"/>
              </a:lnSpc>
              <a:spcAft>
                <a:spcPts val="800"/>
              </a:spcAft>
              <a:buNone/>
            </a:pPr>
            <a:r>
              <a:rPr lang="en-US" sz="1450" kern="100" dirty="0">
                <a:effectLst/>
                <a:latin typeface="Times New Roman" panose="02020603050405020304" pitchFamily="18" charset="0"/>
                <a:ea typeface="Calibri" panose="020F0502020204030204" pitchFamily="34" charset="0"/>
                <a:cs typeface="Times New Roman" panose="02020603050405020304" pitchFamily="18" charset="0"/>
              </a:rPr>
              <a:t>Human Relief Organization Nepal (HRO Nepal) is a dedicated non-governmental, non-commercial entity committed to enhancing the lives of marginalized communities across Nepal. With a focus on creating sustainable and positive change, HRO Nepal operates through a diverse array of social, educational, and healthcare initiatives. The organization is steadfast in its mission to ensure access to quality education, support orphans and destitute children, empower youth through skills development, provide clean water, address malnutrition and food insecurity, offer free medical services, support healthcare facilities, and respond to crises and natural disasters. By tackling these critical areas, HRO Nepal strives to uplift communities and foster a brighter, healthier future for all.</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fontAlgn="base">
              <a:lnSpc>
                <a:spcPct val="115000"/>
              </a:lnSpc>
              <a:spcBef>
                <a:spcPts val="800"/>
              </a:spcBef>
              <a:spcAft>
                <a:spcPts val="400"/>
              </a:spcAft>
              <a:buNone/>
            </a:pPr>
            <a:r>
              <a:rPr lang="en-US" sz="1450" b="1" kern="10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Vision: </a:t>
            </a:r>
            <a:r>
              <a:rPr lang="en-US" sz="145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a leader to empower lives, creating opportunities and strengthen the bond of humanity.</a:t>
            </a:r>
            <a:endParaRPr lang="en-IN" sz="145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algn="just">
              <a:lnSpc>
                <a:spcPct val="115000"/>
              </a:lnSpc>
              <a:spcAft>
                <a:spcPts val="800"/>
              </a:spcAft>
              <a:buNone/>
            </a:pP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Mission:</a:t>
            </a:r>
            <a:r>
              <a:rPr lang="en-US" sz="145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HRO Nepal is committed to serve humanity by integrating resources for people in need. We strive to provide immediate response in disasters, and effective programs in place of suffering for the pleasure of Almighty God.</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algn="just">
              <a:buNone/>
            </a:pPr>
            <a:r>
              <a:rPr lang="en-US" sz="1450" b="1"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Goal:</a:t>
            </a:r>
            <a:r>
              <a:rPr lang="en-US" sz="145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50" dirty="0">
                <a:effectLst/>
                <a:latin typeface="Times New Roman" panose="02020603050405020304" pitchFamily="18" charset="0"/>
                <a:ea typeface="Times New Roman" panose="02020603050405020304" pitchFamily="18" charset="0"/>
                <a:cs typeface="Times New Roman" panose="02020603050405020304" pitchFamily="18" charset="0"/>
              </a:rPr>
              <a:t>To uplift and transform the lives of marginalized and vulnerable communities across Nepal by providing integrated social, educational, and healthcare services, promoting self-reliance, and fostering sustainable development for the pleasure of Almighty God.</a:t>
            </a:r>
            <a:endParaRPr lang="en-IN" sz="14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buNone/>
            </a:pPr>
            <a:r>
              <a:rPr lang="en-US" sz="1450" b="1" kern="100" dirty="0">
                <a:effectLst/>
                <a:latin typeface="Times New Roman" panose="02020603050405020304" pitchFamily="18" charset="0"/>
                <a:ea typeface="Calibri" panose="020F0502020204030204" pitchFamily="34" charset="0"/>
                <a:cs typeface="Times New Roman" panose="02020603050405020304" pitchFamily="18" charset="0"/>
              </a:rPr>
              <a:t>      Core Values:</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fontAlgn="base">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Mutual Respect:</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Recognize the innate worth of all people and the value of diversity</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fontAlgn="base">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Equity and Justice:</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Work to ensure equal opportunity for everyone, irrespective of race, gender, color, class, ethnicity, disability and location</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fontAlgn="base">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Care for All:</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Provide care for vulnerable groups; orphans, widows and elderly people</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fontAlgn="base">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Honesty and Transparency:</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Being accountable at all levels for the effectiveness of our actions and open in our judgments and communications with others</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fontAlgn="base">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Self -Respect:</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help the poor without the feeling of humiliation</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257300" lvl="2" indent="-342900" fontAlgn="base">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Solidarity with the Poor:</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Powerless and excluded will be the only bias in our commitment to the fight against poverty</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189613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227798653"/>
              </p:ext>
            </p:extLst>
          </p:nvPr>
        </p:nvGraphicFramePr>
        <p:xfrm>
          <a:off x="1986646" y="0"/>
          <a:ext cx="9609016" cy="6295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5" name="Graphic 84" descr="Target">
            <a:extLst>
              <a:ext uri="{FF2B5EF4-FFF2-40B4-BE49-F238E27FC236}">
                <a16:creationId xmlns:a16="http://schemas.microsoft.com/office/drawing/2014/main" id="{8AD754B9-318D-5420-A6A9-49E6002BED0B}"/>
              </a:ext>
            </a:extLst>
          </p:cNvPr>
          <p:cNvPicPr>
            <a:picLocks noChangeAspect="1"/>
          </p:cNvPicPr>
          <p:nvPr/>
        </p:nvPicPr>
        <p:blipFill>
          <a:blip r:embed="rId7">
            <a:duotone>
              <a:prstClr val="black"/>
              <a:schemeClr val="tx2">
                <a:tint val="45000"/>
                <a:satMod val="400000"/>
              </a:schemeClr>
            </a:duotone>
            <a:extLst>
              <a:ext uri="{96DAC541-7B7A-43D3-8B79-37D633B846F1}">
                <asvg:svgBlip xmlns:asvg="http://schemas.microsoft.com/office/drawing/2016/SVG/main" xmlns="" r:embed="rId8"/>
              </a:ext>
            </a:extLst>
          </a:blip>
          <a:stretch>
            <a:fillRect/>
          </a:stretch>
        </p:blipFill>
        <p:spPr>
          <a:xfrm>
            <a:off x="6488918" y="2669924"/>
            <a:ext cx="604471" cy="604471"/>
          </a:xfrm>
          <a:prstGeom prst="rect">
            <a:avLst/>
          </a:prstGeom>
        </p:spPr>
      </p:pic>
    </p:spTree>
    <p:extLst>
      <p:ext uri="{BB962C8B-B14F-4D97-AF65-F5344CB8AC3E}">
        <p14:creationId xmlns:p14="http://schemas.microsoft.com/office/powerpoint/2010/main" val="92491271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AC98-6EE1-08A2-7FF2-7DAA061D5C05}"/>
              </a:ext>
            </a:extLst>
          </p:cNvPr>
          <p:cNvSpPr>
            <a:spLocks noGrp="1"/>
          </p:cNvSpPr>
          <p:nvPr>
            <p:ph type="title"/>
          </p:nvPr>
        </p:nvSpPr>
        <p:spPr>
          <a:xfrm>
            <a:off x="2395598" y="426209"/>
            <a:ext cx="2599593" cy="706438"/>
          </a:xfrm>
        </p:spPr>
        <p:txBody>
          <a:bodyPr>
            <a:normAutofit/>
          </a:bodyPr>
          <a:lstStyle/>
          <a:p>
            <a:r>
              <a:rPr lang="en-US" sz="3200" b="1" dirty="0">
                <a:solidFill>
                  <a:schemeClr val="tx1"/>
                </a:solidFill>
                <a:latin typeface="Times New Roman" panose="02020603050405020304" pitchFamily="18" charset="0"/>
                <a:cs typeface="Times New Roman" panose="02020603050405020304" pitchFamily="18" charset="0"/>
              </a:rPr>
              <a:t>Legal Status</a:t>
            </a:r>
            <a:endParaRPr lang="en-IN" sz="3200" dirty="0">
              <a:solidFill>
                <a:schemeClr val="tx1"/>
              </a:solidFill>
              <a:latin typeface="Times New Roman" panose="02020603050405020304" pitchFamily="18" charset="0"/>
              <a:cs typeface="Times New Roman" panose="02020603050405020304" pitchFamily="18" charset="0"/>
            </a:endParaRPr>
          </a:p>
        </p:txBody>
      </p:sp>
      <p:pic>
        <p:nvPicPr>
          <p:cNvPr id="5" name="Graphic 4" descr="Gavel">
            <a:extLst>
              <a:ext uri="{FF2B5EF4-FFF2-40B4-BE49-F238E27FC236}">
                <a16:creationId xmlns:a16="http://schemas.microsoft.com/office/drawing/2014/main" id="{D15BC0F1-B52E-2F1E-AB5B-7483A8962AAA}"/>
              </a:ext>
            </a:extLst>
          </p:cNvPr>
          <p:cNvPicPr>
            <a:picLocks noChangeAspect="1"/>
          </p:cNvPicPr>
          <p:nvPr/>
        </p:nvPicPr>
        <p:blipFill>
          <a:blip r:embed="rId2">
            <a:duotone>
              <a:prstClr val="black"/>
              <a:schemeClr val="tx2">
                <a:tint val="45000"/>
                <a:satMod val="400000"/>
              </a:schemeClr>
            </a:duotone>
            <a:extLst>
              <a:ext uri="{96DAC541-7B7A-43D3-8B79-37D633B846F1}">
                <asvg:svgBlip xmlns:asvg="http://schemas.microsoft.com/office/drawing/2016/SVG/main" xmlns="" r:embed="rId3"/>
              </a:ext>
            </a:extLst>
          </a:blip>
          <a:stretch>
            <a:fillRect/>
          </a:stretch>
        </p:blipFill>
        <p:spPr>
          <a:xfrm>
            <a:off x="1544572" y="218247"/>
            <a:ext cx="914400" cy="914400"/>
          </a:xfrm>
          <a:prstGeom prst="rect">
            <a:avLst/>
          </a:prstGeom>
        </p:spPr>
      </p:pic>
      <p:sp>
        <p:nvSpPr>
          <p:cNvPr id="6" name="TextBox 5">
            <a:extLst>
              <a:ext uri="{FF2B5EF4-FFF2-40B4-BE49-F238E27FC236}">
                <a16:creationId xmlns:a16="http://schemas.microsoft.com/office/drawing/2014/main" id="{DB3AF780-A89E-77CC-5541-D004F5899DC4}"/>
              </a:ext>
            </a:extLst>
          </p:cNvPr>
          <p:cNvSpPr txBox="1"/>
          <p:nvPr/>
        </p:nvSpPr>
        <p:spPr>
          <a:xfrm>
            <a:off x="2100404" y="1109453"/>
            <a:ext cx="8867694" cy="1477328"/>
          </a:xfrm>
          <a:prstGeom prst="rect">
            <a:avLst/>
          </a:prstGeom>
          <a:noFill/>
        </p:spPr>
        <p:txBody>
          <a:bodyPr wrap="square" rtlCol="0">
            <a:spAutoFit/>
          </a:bodyPr>
          <a:lstStyle/>
          <a:p>
            <a:r>
              <a:rPr lang="en-US" b="1" dirty="0">
                <a:solidFill>
                  <a:srgbClr val="0087CB"/>
                </a:solidFill>
                <a:latin typeface="Times New Roman" panose="02020603050405020304" pitchFamily="18" charset="0"/>
                <a:cs typeface="Times New Roman" panose="02020603050405020304" pitchFamily="18" charset="0"/>
              </a:rPr>
              <a:t>Human Relief Organization Nepal </a:t>
            </a:r>
            <a:r>
              <a:rPr lang="en-US" dirty="0">
                <a:latin typeface="Times New Roman" panose="02020603050405020304" pitchFamily="18" charset="0"/>
                <a:cs typeface="Times New Roman" panose="02020603050405020304" pitchFamily="18" charset="0"/>
              </a:rPr>
              <a:t>is officially registered with the District Administration Office, </a:t>
            </a:r>
            <a:r>
              <a:rPr lang="en-US" dirty="0" err="1">
                <a:latin typeface="Times New Roman" panose="02020603050405020304" pitchFamily="18" charset="0"/>
                <a:cs typeface="Times New Roman" panose="02020603050405020304" pitchFamily="18" charset="0"/>
              </a:rPr>
              <a:t>Taulihawa</a:t>
            </a:r>
            <a:r>
              <a:rPr lang="en-US" dirty="0">
                <a:latin typeface="Times New Roman" panose="02020603050405020304" pitchFamily="18" charset="0"/>
                <a:cs typeface="Times New Roman" panose="02020603050405020304" pitchFamily="18" charset="0"/>
              </a:rPr>
              <a:t>, Kapilvastu under Registration No. 107/054-55. It is affiliated with the Social Welfare Council (Affiliation No. 32654) and is also registered with the Internal Revenue Office, Kapilvastu, under PAN No. 300363568.</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8" name="Title 1">
            <a:extLst>
              <a:ext uri="{FF2B5EF4-FFF2-40B4-BE49-F238E27FC236}">
                <a16:creationId xmlns:a16="http://schemas.microsoft.com/office/drawing/2014/main" id="{A0DE1A65-4D56-92A5-C649-35EA3BFBE491}"/>
              </a:ext>
            </a:extLst>
          </p:cNvPr>
          <p:cNvSpPr txBox="1">
            <a:spLocks/>
          </p:cNvSpPr>
          <p:nvPr/>
        </p:nvSpPr>
        <p:spPr>
          <a:xfrm>
            <a:off x="1865971" y="2642656"/>
            <a:ext cx="4567238" cy="70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Geographic Intervention</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A22D616-D510-38EA-80C8-AF33BEA7B502}"/>
              </a:ext>
            </a:extLst>
          </p:cNvPr>
          <p:cNvSpPr txBox="1"/>
          <p:nvPr/>
        </p:nvSpPr>
        <p:spPr>
          <a:xfrm>
            <a:off x="1835240" y="3359614"/>
            <a:ext cx="9170378" cy="2970044"/>
          </a:xfrm>
          <a:prstGeom prst="rect">
            <a:avLst/>
          </a:prstGeom>
          <a:noFill/>
        </p:spPr>
        <p:txBody>
          <a:bodyPr wrap="square" rtlCol="0">
            <a:spAutoFit/>
          </a:bodyPr>
          <a:lstStyle/>
          <a:p>
            <a:pPr algn="just"/>
            <a:r>
              <a:rPr lang="en-US" sz="1700" dirty="0">
                <a:latin typeface="Times New Roman" panose="02020603050405020304" pitchFamily="18" charset="0"/>
                <a:cs typeface="Times New Roman" panose="02020603050405020304" pitchFamily="18" charset="0"/>
              </a:rPr>
              <a:t>In the fiscal year </a:t>
            </a:r>
            <a:r>
              <a:rPr lang="en-US" sz="1700" dirty="0" smtClean="0">
                <a:latin typeface="Times New Roman" panose="02020603050405020304" pitchFamily="18" charset="0"/>
                <a:cs typeface="Times New Roman" panose="02020603050405020304" pitchFamily="18" charset="0"/>
              </a:rPr>
              <a:t>2020–2021, </a:t>
            </a:r>
            <a:r>
              <a:rPr lang="en-US" sz="1700" b="1" dirty="0">
                <a:solidFill>
                  <a:srgbClr val="0087CB"/>
                </a:solidFill>
                <a:latin typeface="Times New Roman" panose="02020603050405020304" pitchFamily="18" charset="0"/>
                <a:cs typeface="Times New Roman" panose="02020603050405020304" pitchFamily="18" charset="0"/>
              </a:rPr>
              <a:t>Human Relief Organization Nepal</a:t>
            </a:r>
            <a:r>
              <a:rPr lang="en-US" sz="1700" dirty="0">
                <a:solidFill>
                  <a:srgbClr val="0087CB"/>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positively impacted the lives of over </a:t>
            </a:r>
            <a:r>
              <a:rPr lang="en-US" sz="1700" b="1" dirty="0" smtClean="0">
                <a:solidFill>
                  <a:srgbClr val="1287C3"/>
                </a:solidFill>
                <a:latin typeface="Times New Roman" panose="02020603050405020304" pitchFamily="18" charset="0"/>
                <a:cs typeface="Times New Roman" panose="02020603050405020304" pitchFamily="18" charset="0"/>
              </a:rPr>
              <a:t>13,408 </a:t>
            </a:r>
            <a:r>
              <a:rPr lang="en-US" sz="1700" b="1" dirty="0">
                <a:solidFill>
                  <a:srgbClr val="0087CB"/>
                </a:solidFill>
                <a:latin typeface="Times New Roman" panose="02020603050405020304" pitchFamily="18" charset="0"/>
                <a:cs typeface="Times New Roman" panose="02020603050405020304" pitchFamily="18" charset="0"/>
              </a:rPr>
              <a:t>individuals</a:t>
            </a:r>
            <a:r>
              <a:rPr lang="en-US" sz="1700" dirty="0">
                <a:solidFill>
                  <a:srgbClr val="0087CB"/>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across </a:t>
            </a:r>
            <a:r>
              <a:rPr lang="en-US" sz="1700" b="1" dirty="0" smtClean="0">
                <a:solidFill>
                  <a:srgbClr val="0087CB"/>
                </a:solidFill>
                <a:latin typeface="Times New Roman" panose="02020603050405020304" pitchFamily="18" charset="0"/>
                <a:cs typeface="Times New Roman" panose="02020603050405020304" pitchFamily="18" charset="0"/>
              </a:rPr>
              <a:t>Five </a:t>
            </a:r>
            <a:r>
              <a:rPr lang="en-US" sz="1700" b="1" dirty="0">
                <a:solidFill>
                  <a:srgbClr val="0087CB"/>
                </a:solidFill>
                <a:latin typeface="Times New Roman" panose="02020603050405020304" pitchFamily="18" charset="0"/>
                <a:cs typeface="Times New Roman" panose="02020603050405020304" pitchFamily="18" charset="0"/>
              </a:rPr>
              <a:t>districts (</a:t>
            </a:r>
            <a:r>
              <a:rPr lang="en-US" sz="1700" b="1" dirty="0" err="1" smtClean="0">
                <a:solidFill>
                  <a:srgbClr val="0087CB"/>
                </a:solidFill>
                <a:latin typeface="Times New Roman" panose="02020603050405020304" pitchFamily="18" charset="0"/>
                <a:cs typeface="Times New Roman" panose="02020603050405020304" pitchFamily="18" charset="0"/>
              </a:rPr>
              <a:t>Kapilvastu</a:t>
            </a:r>
            <a:r>
              <a:rPr lang="en-US" sz="1700" b="1" dirty="0" smtClean="0">
                <a:solidFill>
                  <a:srgbClr val="0087CB"/>
                </a:solidFill>
                <a:latin typeface="Times New Roman" panose="02020603050405020304" pitchFamily="18" charset="0"/>
                <a:cs typeface="Times New Roman" panose="02020603050405020304" pitchFamily="18" charset="0"/>
              </a:rPr>
              <a:t>, </a:t>
            </a:r>
            <a:r>
              <a:rPr lang="en-US" sz="1700" b="1" dirty="0" err="1" smtClean="0">
                <a:solidFill>
                  <a:srgbClr val="0087CB"/>
                </a:solidFill>
                <a:latin typeface="Times New Roman" panose="02020603050405020304" pitchFamily="18" charset="0"/>
                <a:cs typeface="Times New Roman" panose="02020603050405020304" pitchFamily="18" charset="0"/>
              </a:rPr>
              <a:t>Rupendehi</a:t>
            </a:r>
            <a:r>
              <a:rPr lang="en-US" sz="1700" b="1" dirty="0" smtClean="0">
                <a:solidFill>
                  <a:srgbClr val="0087CB"/>
                </a:solidFill>
                <a:latin typeface="Times New Roman" panose="02020603050405020304" pitchFamily="18" charset="0"/>
                <a:cs typeface="Times New Roman" panose="02020603050405020304" pitchFamily="18" charset="0"/>
              </a:rPr>
              <a:t>, </a:t>
            </a:r>
            <a:r>
              <a:rPr lang="en-US" sz="1700" b="1" dirty="0" err="1" smtClean="0">
                <a:solidFill>
                  <a:srgbClr val="0087CB"/>
                </a:solidFill>
                <a:latin typeface="Times New Roman" panose="02020603050405020304" pitchFamily="18" charset="0"/>
                <a:cs typeface="Times New Roman" panose="02020603050405020304" pitchFamily="18" charset="0"/>
              </a:rPr>
              <a:t>Sunsari</a:t>
            </a:r>
            <a:r>
              <a:rPr lang="en-US" sz="1700" b="1" dirty="0" smtClean="0">
                <a:solidFill>
                  <a:srgbClr val="0087CB"/>
                </a:solidFill>
                <a:latin typeface="Times New Roman" panose="02020603050405020304" pitchFamily="18" charset="0"/>
                <a:cs typeface="Times New Roman" panose="02020603050405020304" pitchFamily="18" charset="0"/>
              </a:rPr>
              <a:t>, Morang and </a:t>
            </a:r>
            <a:r>
              <a:rPr lang="en-US" sz="1700" b="1" dirty="0" err="1" smtClean="0">
                <a:solidFill>
                  <a:srgbClr val="0087CB"/>
                </a:solidFill>
                <a:latin typeface="Times New Roman" panose="02020603050405020304" pitchFamily="18" charset="0"/>
                <a:cs typeface="Times New Roman" panose="02020603050405020304" pitchFamily="18" charset="0"/>
              </a:rPr>
              <a:t>Japa</a:t>
            </a:r>
            <a:r>
              <a:rPr lang="en-US" sz="1700" b="1" dirty="0" smtClean="0">
                <a:solidFill>
                  <a:srgbClr val="0087CB"/>
                </a:solidFill>
                <a:latin typeface="Times New Roman" panose="02020603050405020304" pitchFamily="18" charset="0"/>
                <a:cs typeface="Times New Roman" panose="02020603050405020304" pitchFamily="18" charset="0"/>
              </a:rPr>
              <a:t>) </a:t>
            </a:r>
            <a:r>
              <a:rPr lang="en-US" sz="1700" b="1" dirty="0">
                <a:solidFill>
                  <a:srgbClr val="0087CB"/>
                </a:solidFill>
                <a:latin typeface="Times New Roman" panose="02020603050405020304" pitchFamily="18" charset="0"/>
                <a:cs typeface="Times New Roman" panose="02020603050405020304" pitchFamily="18" charset="0"/>
              </a:rPr>
              <a:t>in Nepal</a:t>
            </a:r>
            <a:r>
              <a:rPr lang="en-US" sz="1700" dirty="0">
                <a:solidFill>
                  <a:srgbClr val="0087CB"/>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through a wide range of humanitarian and development interventions.</a:t>
            </a:r>
            <a:endParaRPr lang="en-IN"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Despite operating in complex and often unpredictable environments, the organization remained steadfast in its commitment to uplifting communities facing poverty, displacement, and crisis.</a:t>
            </a:r>
            <a:endParaRPr lang="en-IN"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 </a:t>
            </a:r>
            <a:endParaRPr lang="en-IN"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Our dedicated teams worked tirelessly to adapt to evolving needs, delivering timely and essential support to the most vulnerable populations. Through this unwavering effort, HRO Nepal not only responded to emergencies but also laid the groundwork for long-term resilience and sustainable development.</a:t>
            </a:r>
            <a:endParaRPr lang="en-IN" sz="1700" dirty="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p:txBody>
      </p:sp>
      <p:pic>
        <p:nvPicPr>
          <p:cNvPr id="19" name="Graphic 18" descr="Earth Globe   Asia">
            <a:extLst>
              <a:ext uri="{FF2B5EF4-FFF2-40B4-BE49-F238E27FC236}">
                <a16:creationId xmlns:a16="http://schemas.microsoft.com/office/drawing/2014/main" id="{334A465C-4AEE-FFA2-D04E-9CFB5C799DAB}"/>
              </a:ext>
            </a:extLst>
          </p:cNvPr>
          <p:cNvPicPr>
            <a:picLocks noChangeAspect="1"/>
          </p:cNvPicPr>
          <p:nvPr/>
        </p:nvPicPr>
        <p:blipFill>
          <a:blip r:embed="rId4">
            <a:duotone>
              <a:prstClr val="black"/>
              <a:schemeClr val="tx2">
                <a:tint val="45000"/>
                <a:satMod val="400000"/>
              </a:schemeClr>
            </a:duotone>
            <a:extLst>
              <a:ext uri="{96DAC541-7B7A-43D3-8B79-37D633B846F1}">
                <asvg:svgBlip xmlns:asvg="http://schemas.microsoft.com/office/drawing/2016/SVG/main" xmlns="" r:embed="rId5"/>
              </a:ext>
            </a:extLst>
          </a:blip>
          <a:stretch>
            <a:fillRect/>
          </a:stretch>
        </p:blipFill>
        <p:spPr>
          <a:xfrm>
            <a:off x="1323167" y="2729733"/>
            <a:ext cx="542804" cy="542804"/>
          </a:xfrm>
          <a:prstGeom prst="rect">
            <a:avLst/>
          </a:prstGeom>
        </p:spPr>
      </p:pic>
      <p:sp>
        <p:nvSpPr>
          <p:cNvPr id="8" name="Rectangle 7"/>
          <p:cNvSpPr/>
          <p:nvPr/>
        </p:nvSpPr>
        <p:spPr>
          <a:xfrm>
            <a:off x="2118511" y="2370528"/>
            <a:ext cx="9122325" cy="45719"/>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447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2574266"/>
              </p:ext>
            </p:extLst>
          </p:nvPr>
        </p:nvGraphicFramePr>
        <p:xfrm>
          <a:off x="3372636" y="543327"/>
          <a:ext cx="8451190" cy="5622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D22CCF48-AFE7-68EE-B10B-C48728EC7B07}"/>
              </a:ext>
            </a:extLst>
          </p:cNvPr>
          <p:cNvGrpSpPr/>
          <p:nvPr/>
        </p:nvGrpSpPr>
        <p:grpSpPr>
          <a:xfrm>
            <a:off x="1578149" y="2584884"/>
            <a:ext cx="3881089" cy="1683704"/>
            <a:chOff x="477559" y="481470"/>
            <a:chExt cx="3086101" cy="1301121"/>
          </a:xfrm>
        </p:grpSpPr>
        <p:sp>
          <p:nvSpPr>
            <p:cNvPr id="6" name="Title 1">
              <a:extLst>
                <a:ext uri="{FF2B5EF4-FFF2-40B4-BE49-F238E27FC236}">
                  <a16:creationId xmlns:a16="http://schemas.microsoft.com/office/drawing/2014/main" id="{315D8439-DDE4-D438-EBE4-A43BCDB7ACEC}"/>
                </a:ext>
              </a:extLst>
            </p:cNvPr>
            <p:cNvSpPr txBox="1">
              <a:spLocks/>
            </p:cNvSpPr>
            <p:nvPr/>
          </p:nvSpPr>
          <p:spPr>
            <a:xfrm>
              <a:off x="477559" y="1076153"/>
              <a:ext cx="3086101" cy="7064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1045B5"/>
                  </a:solidFill>
                  <a:latin typeface="Times New Roman" panose="02020603050405020304" pitchFamily="18" charset="0"/>
                  <a:cs typeface="Times New Roman" panose="02020603050405020304" pitchFamily="18" charset="0"/>
                </a:rPr>
                <a:t>Our Focus Areas</a:t>
              </a:r>
              <a:endParaRPr lang="en-IN" sz="3200" dirty="0">
                <a:solidFill>
                  <a:srgbClr val="1045B5"/>
                </a:solidFill>
                <a:latin typeface="Times New Roman" panose="02020603050405020304" pitchFamily="18" charset="0"/>
                <a:cs typeface="Times New Roman" panose="02020603050405020304" pitchFamily="18" charset="0"/>
              </a:endParaRPr>
            </a:p>
          </p:txBody>
        </p:sp>
        <p:pic>
          <p:nvPicPr>
            <p:cNvPr id="7" name="Graphic 13" descr="Bullseye">
              <a:extLst>
                <a:ext uri="{FF2B5EF4-FFF2-40B4-BE49-F238E27FC236}">
                  <a16:creationId xmlns:a16="http://schemas.microsoft.com/office/drawing/2014/main" id="{401FFF46-C545-7AD3-C8F0-C05FA5B21D3A}"/>
                </a:ext>
              </a:extLst>
            </p:cNvPr>
            <p:cNvPicPr>
              <a:picLocks noChangeAspect="1"/>
            </p:cNvPicPr>
            <p:nvPr/>
          </p:nvPicPr>
          <p:blipFill>
            <a:blip r:embed="rId7">
              <a:grayscl/>
              <a:extLst>
                <a:ext uri="{96DAC541-7B7A-43D3-8B79-37D633B846F1}">
                  <asvg:svgBlip xmlns:asvg="http://schemas.microsoft.com/office/drawing/2016/SVG/main" xmlns="" r:embed="rId8"/>
                </a:ext>
              </a:extLst>
            </a:blip>
            <a:stretch>
              <a:fillRect/>
            </a:stretch>
          </p:blipFill>
          <p:spPr>
            <a:xfrm>
              <a:off x="1381319" y="481470"/>
              <a:ext cx="706438" cy="706438"/>
            </a:xfrm>
            <a:prstGeom prst="rect">
              <a:avLst/>
            </a:prstGeom>
          </p:spPr>
        </p:pic>
      </p:grpSp>
    </p:spTree>
    <p:extLst>
      <p:ext uri="{BB962C8B-B14F-4D97-AF65-F5344CB8AC3E}">
        <p14:creationId xmlns:p14="http://schemas.microsoft.com/office/powerpoint/2010/main" val="165874405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E269E2-E669-C26A-4CAA-647AFF822E33}"/>
              </a:ext>
            </a:extLst>
          </p:cNvPr>
          <p:cNvSpPr txBox="1"/>
          <p:nvPr/>
        </p:nvSpPr>
        <p:spPr>
          <a:xfrm>
            <a:off x="1672717" y="66148"/>
            <a:ext cx="5042110" cy="675634"/>
          </a:xfrm>
          <a:prstGeom prst="rect">
            <a:avLst/>
          </a:prstGeom>
          <a:solidFill>
            <a:srgbClr val="595959"/>
          </a:solidFill>
        </p:spPr>
        <p:txBody>
          <a:bodyPr wrap="square">
            <a:spAutoFit/>
          </a:bodyPr>
          <a:lstStyle/>
          <a:p>
            <a:pPr>
              <a:lnSpc>
                <a:spcPct val="115000"/>
              </a:lnSpc>
              <a:spcAft>
                <a:spcPts val="800"/>
              </a:spcAft>
            </a:pPr>
            <a:r>
              <a:rPr lang="en-US" sz="3200" b="1" kern="100" dirty="0">
                <a:solidFill>
                  <a:schemeClr val="bg1"/>
                </a:solidFill>
                <a:effectLst/>
                <a:latin typeface="Franklin Gothic Heavy" panose="020B0903020102020204" pitchFamily="34" charset="0"/>
                <a:ea typeface="Calibri" panose="020F0502020204030204" pitchFamily="34" charset="0"/>
                <a:cs typeface="Teko SemiBold" pitchFamily="2" charset="0"/>
              </a:rPr>
              <a:t>Highlights</a:t>
            </a:r>
            <a:r>
              <a:rPr lang="en-US" sz="3600" b="1" kern="100" dirty="0">
                <a:solidFill>
                  <a:schemeClr val="bg1"/>
                </a:solidFill>
                <a:effectLst/>
                <a:latin typeface="Franklin Gothic Heavy" panose="020B0903020102020204" pitchFamily="34" charset="0"/>
                <a:ea typeface="Calibri" panose="020F0502020204030204" pitchFamily="34" charset="0"/>
                <a:cs typeface="Teko SemiBold" pitchFamily="2" charset="0"/>
              </a:rPr>
              <a:t> </a:t>
            </a:r>
            <a:r>
              <a:rPr lang="en-US" sz="3600" b="1" kern="100" dirty="0" smtClean="0">
                <a:solidFill>
                  <a:schemeClr val="bg1"/>
                </a:solidFill>
                <a:effectLst/>
                <a:latin typeface="Franklin Gothic Heavy" panose="020B0903020102020204" pitchFamily="34" charset="0"/>
                <a:ea typeface="Calibri" panose="020F0502020204030204" pitchFamily="34" charset="0"/>
                <a:cs typeface="Teko SemiBold" pitchFamily="2" charset="0"/>
              </a:rPr>
              <a:t>2020-21</a:t>
            </a:r>
            <a:endParaRPr lang="en-IN" sz="2000" kern="100" dirty="0">
              <a:solidFill>
                <a:schemeClr val="bg1"/>
              </a:solidFill>
              <a:effectLst/>
              <a:latin typeface="Franklin Gothic Heavy" panose="020B0903020102020204" pitchFamily="34" charset="0"/>
              <a:ea typeface="Calibri" panose="020F0502020204030204" pitchFamily="34" charset="0"/>
              <a:cs typeface="Teko SemiBold" pitchFamily="2" charset="0"/>
            </a:endParaRPr>
          </a:p>
        </p:txBody>
      </p:sp>
      <p:sp>
        <p:nvSpPr>
          <p:cNvPr id="8" name="TextBox 7">
            <a:extLst>
              <a:ext uri="{FF2B5EF4-FFF2-40B4-BE49-F238E27FC236}">
                <a16:creationId xmlns:a16="http://schemas.microsoft.com/office/drawing/2014/main" id="{98E1EDC3-D3BE-3E87-474E-2CE077CD9D54}"/>
              </a:ext>
            </a:extLst>
          </p:cNvPr>
          <p:cNvSpPr txBox="1"/>
          <p:nvPr/>
        </p:nvSpPr>
        <p:spPr>
          <a:xfrm>
            <a:off x="1300263" y="884484"/>
            <a:ext cx="4729167" cy="5447645"/>
          </a:xfrm>
          <a:prstGeom prst="rect">
            <a:avLst/>
          </a:prstGeom>
          <a:noFill/>
        </p:spPr>
        <p:txBody>
          <a:bodyPr wrap="square" rtlCol="0">
            <a:spAutoFit/>
          </a:bodyPr>
          <a:lstStyle/>
          <a:p>
            <a:r>
              <a:rPr lang="en-US" sz="2400" b="1" dirty="0" smtClean="0">
                <a:solidFill>
                  <a:srgbClr val="0087CB"/>
                </a:solidFill>
                <a:latin typeface="Times New Roman" panose="02020603050405020304" pitchFamily="18" charset="0"/>
                <a:cs typeface="Times New Roman" panose="02020603050405020304" pitchFamily="18" charset="0"/>
              </a:rPr>
              <a:t>			Education </a:t>
            </a:r>
            <a:r>
              <a:rPr lang="en-US" sz="2400" b="1" dirty="0">
                <a:solidFill>
                  <a:srgbClr val="0087CB"/>
                </a:solidFill>
                <a:latin typeface="Times New Roman" panose="02020603050405020304" pitchFamily="18" charset="0"/>
                <a:cs typeface="Times New Roman" panose="02020603050405020304" pitchFamily="18" charset="0"/>
              </a:rPr>
              <a:t>for All</a:t>
            </a:r>
            <a:endParaRPr lang="en-IN" sz="2400" dirty="0">
              <a:solidFill>
                <a:srgbClr val="0087CB"/>
              </a:solidFill>
              <a:latin typeface="Times New Roman" panose="02020603050405020304" pitchFamily="18" charset="0"/>
              <a:cs typeface="Times New Roman" panose="02020603050405020304" pitchFamily="18" charset="0"/>
            </a:endParaRPr>
          </a:p>
          <a:p>
            <a:r>
              <a:rPr lang="en-US" dirty="0" smtClean="0">
                <a:solidFill>
                  <a:srgbClr val="0087CB"/>
                </a:solidFill>
                <a:latin typeface="Times New Roman" panose="02020603050405020304" pitchFamily="18" charset="0"/>
                <a:cs typeface="Times New Roman" panose="02020603050405020304" pitchFamily="18" charset="0"/>
              </a:rPr>
              <a:t>		        Sahara </a:t>
            </a:r>
            <a:r>
              <a:rPr lang="en-US" dirty="0">
                <a:solidFill>
                  <a:srgbClr val="0087CB"/>
                </a:solidFill>
                <a:latin typeface="Times New Roman" panose="02020603050405020304" pitchFamily="18" charset="0"/>
                <a:cs typeface="Times New Roman" panose="02020603050405020304" pitchFamily="18" charset="0"/>
              </a:rPr>
              <a:t>Public Secondary School</a:t>
            </a:r>
            <a:endParaRPr lang="en-IN" dirty="0">
              <a:solidFill>
                <a:srgbClr val="0087CB"/>
              </a:solidFill>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Education </a:t>
            </a:r>
            <a:r>
              <a:rPr lang="en-US" dirty="0">
                <a:latin typeface="Times New Roman" panose="02020603050405020304" pitchFamily="18" charset="0"/>
                <a:cs typeface="Times New Roman" panose="02020603050405020304" pitchFamily="18" charset="0"/>
              </a:rPr>
              <a:t>is central to Human Relief Organization Nepal’s mission, ensuring every child—regardless of background—has the chance to learn and succeed. Through our Education Project, we provide scholarships, sponsorships, and academic support to underprivileged children, including orphans, those with disabilities, and students from marginalized communities. This year, a key milestone has been our ongoing support to Sahara Public Secondary School in </a:t>
            </a:r>
            <a:r>
              <a:rPr lang="en-US" dirty="0" err="1">
                <a:latin typeface="Times New Roman" panose="02020603050405020304" pitchFamily="18" charset="0"/>
                <a:cs typeface="Times New Roman" panose="02020603050405020304" pitchFamily="18" charset="0"/>
              </a:rPr>
              <a:t>Krishnanagar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Kapilvastu</a:t>
            </a:r>
            <a:r>
              <a:rPr lang="en-US" dirty="0">
                <a:latin typeface="Times New Roman" panose="02020603050405020304" pitchFamily="18" charset="0"/>
                <a:cs typeface="Times New Roman" panose="02020603050405020304" pitchFamily="18" charset="0"/>
              </a:rPr>
              <a:t>, where </a:t>
            </a:r>
            <a:r>
              <a:rPr lang="en-US" dirty="0" smtClean="0">
                <a:latin typeface="Times New Roman" panose="02020603050405020304" pitchFamily="18" charset="0"/>
                <a:cs typeface="Times New Roman" panose="02020603050405020304" pitchFamily="18" charset="0"/>
              </a:rPr>
              <a:t>(305) </a:t>
            </a:r>
            <a:r>
              <a:rPr lang="en-US" dirty="0">
                <a:latin typeface="Times New Roman" panose="02020603050405020304" pitchFamily="18" charset="0"/>
                <a:cs typeface="Times New Roman" panose="02020603050405020304" pitchFamily="18" charset="0"/>
              </a:rPr>
              <a:t>students now have access to quality education—empowering them with knowledge, skills, and confidence for a brighter future.</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699" y="1003628"/>
            <a:ext cx="1056793" cy="555965"/>
          </a:xfrm>
          <a:prstGeom prst="rect">
            <a:avLst/>
          </a:prstGeom>
        </p:spPr>
      </p:pic>
      <p:pic>
        <p:nvPicPr>
          <p:cNvPr id="1026" name="Picture 2" descr="COH Nepal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3857" y="4600061"/>
            <a:ext cx="2900363" cy="21764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COH Nepal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2270" y="96454"/>
            <a:ext cx="2901950" cy="21764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COH Nepal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72270" y="2338521"/>
            <a:ext cx="2901950" cy="21669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COH Nepal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1854" y="3340506"/>
            <a:ext cx="2898775" cy="21732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IMG_788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3748" y="884484"/>
            <a:ext cx="2908300" cy="21812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9723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3088</TotalTime>
  <Words>1898</Words>
  <Application>Microsoft Office PowerPoint</Application>
  <PresentationFormat>Widescreen</PresentationFormat>
  <Paragraphs>235</Paragraphs>
  <Slides>29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 Akhir Tahun</vt:lpstr>
      <vt:lpstr>Alegreya Sans SC Black</vt:lpstr>
      <vt:lpstr>Arial</vt:lpstr>
      <vt:lpstr>Calibri</vt:lpstr>
      <vt:lpstr>Corbel</vt:lpstr>
      <vt:lpstr>Franklin Gothic Heavy</vt:lpstr>
      <vt:lpstr>Impact</vt:lpstr>
      <vt:lpstr>Symbol</vt:lpstr>
      <vt:lpstr>Teko SemiBold</vt:lpstr>
      <vt:lpstr>Times New Roman</vt:lpstr>
      <vt:lpstr>Parallax</vt:lpstr>
      <vt:lpstr>PowerPoint Presentation</vt:lpstr>
      <vt:lpstr>PowerPoint Presentation</vt:lpstr>
      <vt:lpstr>PowerPoint Presentation</vt:lpstr>
      <vt:lpstr>PowerPoint Presentation</vt:lpstr>
      <vt:lpstr>PowerPoint Presentation</vt:lpstr>
      <vt:lpstr>PowerPoint Presentation</vt:lpstr>
      <vt:lpstr>Legal Status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WASH – Water for Life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Impact 2020-2021</vt:lpstr>
      <vt:lpstr>Financial Overview</vt:lpstr>
      <vt:lpstr>PowerPoint Presentation</vt:lpstr>
      <vt:lpstr>Partner organizations</vt:lpstr>
      <vt:lpstr>Contribution in SDG Goals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Hussain Saddam</dc:creator>
  <cp:lastModifiedBy>SPS</cp:lastModifiedBy>
  <cp:revision>191</cp:revision>
  <dcterms:created xsi:type="dcterms:W3CDTF">2022-12-25T05:16:29Z</dcterms:created>
  <dcterms:modified xsi:type="dcterms:W3CDTF">2025-09-03T14:39:30Z</dcterms:modified>
</cp:coreProperties>
</file>